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20"/>
  </p:notesMasterIdLst>
  <p:sldIdLst>
    <p:sldId id="256" r:id="rId2"/>
    <p:sldId id="259" r:id="rId3"/>
    <p:sldId id="260" r:id="rId4"/>
    <p:sldId id="261" r:id="rId5"/>
    <p:sldId id="293" r:id="rId6"/>
    <p:sldId id="288" r:id="rId7"/>
    <p:sldId id="297" r:id="rId8"/>
    <p:sldId id="291" r:id="rId9"/>
    <p:sldId id="294" r:id="rId10"/>
    <p:sldId id="281" r:id="rId11"/>
    <p:sldId id="296" r:id="rId12"/>
    <p:sldId id="282" r:id="rId13"/>
    <p:sldId id="295" r:id="rId14"/>
    <p:sldId id="284" r:id="rId15"/>
    <p:sldId id="298" r:id="rId16"/>
    <p:sldId id="299" r:id="rId17"/>
    <p:sldId id="300" r:id="rId18"/>
    <p:sldId id="301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mic Sans MS" panose="030F0702030302020204" pitchFamily="66" charset="0"/>
      <p:regular r:id="rId25"/>
      <p:bold r:id="rId26"/>
      <p:italic r:id="rId27"/>
      <p:boldItalic r:id="rId28"/>
    </p:embeddedFont>
    <p:embeddedFont>
      <p:font typeface="Cuprum" panose="020B0604020202020204" charset="0"/>
      <p:regular r:id="rId29"/>
      <p:bold r:id="rId30"/>
      <p:italic r:id="rId31"/>
      <p:boldItalic r:id="rId32"/>
    </p:embeddedFont>
    <p:embeddedFont>
      <p:font typeface="Podkova" panose="020B0604020202020204" charset="0"/>
      <p:regular r:id="rId33"/>
      <p:bold r:id="rId34"/>
    </p:embeddedFont>
    <p:embeddedFont>
      <p:font typeface="Ubuntu" panose="020B0504030602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33B137-F87D-4E7E-8B33-7C31B7B1535C}">
  <a:tblStyle styleId="{5A33B137-F87D-4E7E-8B33-7C31B7B153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34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4505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2383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9537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0466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3940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051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4209800" y="1116550"/>
            <a:ext cx="93993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uprum"/>
              <a:buNone/>
              <a:defRPr sz="6000" b="1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3448700" y="2652925"/>
            <a:ext cx="10160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5402425" y="3109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b="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b="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b="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5038775" y="3572036"/>
            <a:ext cx="7772400" cy="28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>
            <a:spLocks noGrp="1"/>
          </p:cNvSpPr>
          <p:nvPr>
            <p:ph type="pic" idx="2"/>
          </p:nvPr>
        </p:nvSpPr>
        <p:spPr>
          <a:xfrm>
            <a:off x="8905806" y="2057400"/>
            <a:ext cx="8125500" cy="60942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76450" y="2140775"/>
            <a:ext cx="6010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1236100" y="44074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t="-75854" b="-75844"/>
            </a:stretch>
          </a:blipFill>
          <a:ln>
            <a:noFill/>
          </a:ln>
        </p:spPr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092075" y="10697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Cuprum"/>
              <a:buNone/>
              <a:defRPr sz="7000" b="1" i="0" u="none" strike="noStrike" cap="none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694500" y="40342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 i="0" u="none" strike="noStrike" cap="none">
                <a:solidFill>
                  <a:schemeClr val="lt1"/>
                </a:solidFill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 sz="2800" i="0" u="none" strike="noStrike" cap="none">
                <a:solidFill>
                  <a:schemeClr val="lt1"/>
                </a:solidFill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 i="0" u="none" strike="noStrike" cap="none">
                <a:solidFill>
                  <a:schemeClr val="lt1"/>
                </a:solidFill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 i="0" u="none" strike="noStrike" cap="none">
                <a:solidFill>
                  <a:schemeClr val="lt1"/>
                </a:solidFill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 i="0" u="none" strike="noStrike" cap="none">
                <a:solidFill>
                  <a:schemeClr val="lt1"/>
                </a:solidFill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  <p:txBody>
          <a:bodyPr/>
          <a:lstStyle/>
          <a:p>
            <a:endParaRPr lang="en-PH"/>
          </a:p>
        </p:txBody>
      </p:sp>
      <p:sp>
        <p:nvSpPr>
          <p:cNvPr id="35" name="Google Shape;35;p9"/>
          <p:cNvSpPr txBox="1"/>
          <p:nvPr/>
        </p:nvSpPr>
        <p:spPr>
          <a:xfrm>
            <a:off x="337397" y="2377181"/>
            <a:ext cx="9937800" cy="4000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99" dirty="0">
                <a:solidFill>
                  <a:srgbClr val="FFFFFF"/>
                </a:solidFill>
                <a:latin typeface="Cuprum"/>
                <a:sym typeface="Cuprum"/>
              </a:rPr>
              <a:t>DATA FLOW DIAGRAM</a:t>
            </a:r>
            <a:endParaRPr dirty="0"/>
          </a:p>
        </p:txBody>
      </p:sp>
      <p:grpSp>
        <p:nvGrpSpPr>
          <p:cNvPr id="36" name="Google Shape;36;p9"/>
          <p:cNvGrpSpPr/>
          <p:nvPr/>
        </p:nvGrpSpPr>
        <p:grpSpPr>
          <a:xfrm rot="10800000">
            <a:off x="8975074" y="9010026"/>
            <a:ext cx="337852" cy="337852"/>
            <a:chOff x="0" y="0"/>
            <a:chExt cx="812800" cy="812800"/>
          </a:xfrm>
        </p:grpSpPr>
        <p:sp>
          <p:nvSpPr>
            <p:cNvPr id="37" name="Google Shape;37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9"/>
          <p:cNvGrpSpPr/>
          <p:nvPr/>
        </p:nvGrpSpPr>
        <p:grpSpPr>
          <a:xfrm rot="10800000">
            <a:off x="4916056" y="9286875"/>
            <a:ext cx="337852" cy="337852"/>
            <a:chOff x="0" y="0"/>
            <a:chExt cx="812800" cy="812800"/>
          </a:xfrm>
        </p:grpSpPr>
        <p:sp>
          <p:nvSpPr>
            <p:cNvPr id="40" name="Google Shape;40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9"/>
          <p:cNvSpPr/>
          <p:nvPr/>
        </p:nvSpPr>
        <p:spPr>
          <a:xfrm rot="-5400000">
            <a:off x="1076325" y="8405961"/>
            <a:ext cx="1526932" cy="1526932"/>
          </a:xfrm>
          <a:custGeom>
            <a:avLst/>
            <a:gdLst/>
            <a:ahLst/>
            <a:cxnLst/>
            <a:rect l="l" t="t" r="r" b="b"/>
            <a:pathLst>
              <a:path w="1526932" h="1526932" extrusionOk="0">
                <a:moveTo>
                  <a:pt x="0" y="0"/>
                </a:moveTo>
                <a:lnTo>
                  <a:pt x="1526932" y="0"/>
                </a:lnTo>
                <a:lnTo>
                  <a:pt x="1526932" y="1526932"/>
                </a:lnTo>
                <a:lnTo>
                  <a:pt x="0" y="1526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PH"/>
          </a:p>
        </p:txBody>
      </p:sp>
      <p:cxnSp>
        <p:nvCxnSpPr>
          <p:cNvPr id="43" name="Google Shape;43;p9"/>
          <p:cNvCxnSpPr/>
          <p:nvPr/>
        </p:nvCxnSpPr>
        <p:spPr>
          <a:xfrm>
            <a:off x="2482834" y="9398651"/>
            <a:ext cx="2602148" cy="0"/>
          </a:xfrm>
          <a:prstGeom prst="straightConnector1">
            <a:avLst/>
          </a:prstGeom>
          <a:noFill/>
          <a:ln w="12382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9"/>
          <p:cNvCxnSpPr/>
          <p:nvPr/>
        </p:nvCxnSpPr>
        <p:spPr>
          <a:xfrm>
            <a:off x="2416351" y="8952876"/>
            <a:ext cx="3960584" cy="0"/>
          </a:xfrm>
          <a:prstGeom prst="straightConnector1">
            <a:avLst/>
          </a:prstGeom>
          <a:noFill/>
          <a:ln w="12382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" name="Google Shape;45;p9"/>
          <p:cNvCxnSpPr/>
          <p:nvPr/>
        </p:nvCxnSpPr>
        <p:spPr>
          <a:xfrm>
            <a:off x="5253908" y="7284368"/>
            <a:ext cx="0" cy="1673270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" name="Google Shape;46;p9"/>
          <p:cNvGrpSpPr/>
          <p:nvPr/>
        </p:nvGrpSpPr>
        <p:grpSpPr>
          <a:xfrm>
            <a:off x="3346627" y="6603524"/>
            <a:ext cx="3814562" cy="1020604"/>
            <a:chOff x="0" y="-57150"/>
            <a:chExt cx="1732544" cy="463550"/>
          </a:xfrm>
        </p:grpSpPr>
        <p:sp>
          <p:nvSpPr>
            <p:cNvPr id="47" name="Google Shape;47;p9"/>
            <p:cNvSpPr/>
            <p:nvPr/>
          </p:nvSpPr>
          <p:spPr>
            <a:xfrm>
              <a:off x="0" y="0"/>
              <a:ext cx="1732544" cy="406400"/>
            </a:xfrm>
            <a:custGeom>
              <a:avLst/>
              <a:gdLst/>
              <a:ahLst/>
              <a:cxnLst/>
              <a:rect l="l" t="t" r="r" b="b"/>
              <a:pathLst>
                <a:path w="1732544" h="406400" extrusionOk="0">
                  <a:moveTo>
                    <a:pt x="1529344" y="0"/>
                  </a:moveTo>
                  <a:cubicBezTo>
                    <a:pt x="1641568" y="0"/>
                    <a:pt x="1732544" y="90976"/>
                    <a:pt x="1732544" y="203200"/>
                  </a:cubicBezTo>
                  <a:cubicBezTo>
                    <a:pt x="1732544" y="315424"/>
                    <a:pt x="1641568" y="406400"/>
                    <a:pt x="15293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271FF"/>
            </a:solidFill>
            <a:ln w="47625" cap="sq" cmpd="sng">
              <a:solidFill>
                <a:srgbClr val="5271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9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575" tIns="62575" rIns="62575" bIns="6257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49;p9"/>
          <p:cNvGrpSpPr/>
          <p:nvPr/>
        </p:nvGrpSpPr>
        <p:grpSpPr>
          <a:xfrm rot="10800000">
            <a:off x="6208009" y="8722037"/>
            <a:ext cx="337852" cy="337852"/>
            <a:chOff x="0" y="0"/>
            <a:chExt cx="812800" cy="812800"/>
          </a:xfrm>
        </p:grpSpPr>
        <p:sp>
          <p:nvSpPr>
            <p:cNvPr id="50" name="Google Shape;50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" name="Google Shape;52;p9"/>
          <p:cNvCxnSpPr/>
          <p:nvPr/>
        </p:nvCxnSpPr>
        <p:spPr>
          <a:xfrm rot="10800000">
            <a:off x="17818624" y="1028700"/>
            <a:ext cx="52388" cy="8150252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3" name="Google Shape;53;p9"/>
          <p:cNvGrpSpPr/>
          <p:nvPr/>
        </p:nvGrpSpPr>
        <p:grpSpPr>
          <a:xfrm rot="10800000">
            <a:off x="17702085" y="2517786"/>
            <a:ext cx="337852" cy="337852"/>
            <a:chOff x="0" y="0"/>
            <a:chExt cx="812800" cy="812800"/>
          </a:xfrm>
        </p:grpSpPr>
        <p:sp>
          <p:nvSpPr>
            <p:cNvPr id="54" name="Google Shape;54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6" name="Google Shape;56;p9"/>
          <p:cNvCxnSpPr/>
          <p:nvPr/>
        </p:nvCxnSpPr>
        <p:spPr>
          <a:xfrm>
            <a:off x="2416351" y="9178952"/>
            <a:ext cx="15304784" cy="0"/>
          </a:xfrm>
          <a:prstGeom prst="straightConnector1">
            <a:avLst/>
          </a:prstGeom>
          <a:noFill/>
          <a:ln w="12382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7" name="Google Shape;57;p9"/>
          <p:cNvGrpSpPr/>
          <p:nvPr/>
        </p:nvGrpSpPr>
        <p:grpSpPr>
          <a:xfrm rot="10800000">
            <a:off x="17702085" y="6892365"/>
            <a:ext cx="337852" cy="337852"/>
            <a:chOff x="0" y="0"/>
            <a:chExt cx="812800" cy="812800"/>
          </a:xfrm>
        </p:grpSpPr>
        <p:sp>
          <p:nvSpPr>
            <p:cNvPr id="58" name="Google Shape;58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9"/>
          <p:cNvGrpSpPr/>
          <p:nvPr/>
        </p:nvGrpSpPr>
        <p:grpSpPr>
          <a:xfrm rot="10800000">
            <a:off x="17649697" y="9010026"/>
            <a:ext cx="337852" cy="337852"/>
            <a:chOff x="0" y="0"/>
            <a:chExt cx="812800" cy="812800"/>
          </a:xfrm>
        </p:grpSpPr>
        <p:sp>
          <p:nvSpPr>
            <p:cNvPr id="61" name="Google Shape;61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9"/>
          <p:cNvSpPr/>
          <p:nvPr/>
        </p:nvSpPr>
        <p:spPr>
          <a:xfrm rot="-5400000">
            <a:off x="8541811" y="265234"/>
            <a:ext cx="1526932" cy="1526932"/>
          </a:xfrm>
          <a:custGeom>
            <a:avLst/>
            <a:gdLst/>
            <a:ahLst/>
            <a:cxnLst/>
            <a:rect l="l" t="t" r="r" b="b"/>
            <a:pathLst>
              <a:path w="1526932" h="1526932" extrusionOk="0">
                <a:moveTo>
                  <a:pt x="0" y="0"/>
                </a:moveTo>
                <a:lnTo>
                  <a:pt x="1526932" y="0"/>
                </a:lnTo>
                <a:lnTo>
                  <a:pt x="1526932" y="1526932"/>
                </a:lnTo>
                <a:lnTo>
                  <a:pt x="0" y="1526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PH"/>
          </a:p>
        </p:txBody>
      </p:sp>
      <p:cxnSp>
        <p:nvCxnSpPr>
          <p:cNvPr id="64" name="Google Shape;64;p9"/>
          <p:cNvCxnSpPr/>
          <p:nvPr/>
        </p:nvCxnSpPr>
        <p:spPr>
          <a:xfrm rot="10800000">
            <a:off x="9963968" y="807386"/>
            <a:ext cx="5312951" cy="0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9"/>
          <p:cNvCxnSpPr/>
          <p:nvPr/>
        </p:nvCxnSpPr>
        <p:spPr>
          <a:xfrm>
            <a:off x="9401967" y="1028700"/>
            <a:ext cx="8469044" cy="0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" name="Google Shape;66;p9"/>
          <p:cNvGrpSpPr/>
          <p:nvPr/>
        </p:nvGrpSpPr>
        <p:grpSpPr>
          <a:xfrm rot="10800000">
            <a:off x="17649697" y="859774"/>
            <a:ext cx="337852" cy="337852"/>
            <a:chOff x="0" y="0"/>
            <a:chExt cx="812800" cy="812800"/>
          </a:xfrm>
        </p:grpSpPr>
        <p:sp>
          <p:nvSpPr>
            <p:cNvPr id="67" name="Google Shape;67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9"/>
          <p:cNvGrpSpPr/>
          <p:nvPr/>
        </p:nvGrpSpPr>
        <p:grpSpPr>
          <a:xfrm rot="10800000">
            <a:off x="15107993" y="586073"/>
            <a:ext cx="337852" cy="337852"/>
            <a:chOff x="0" y="0"/>
            <a:chExt cx="812800" cy="812800"/>
          </a:xfrm>
        </p:grpSpPr>
        <p:sp>
          <p:nvSpPr>
            <p:cNvPr id="70" name="Google Shape;70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9"/>
          <p:cNvGrpSpPr/>
          <p:nvPr/>
        </p:nvGrpSpPr>
        <p:grpSpPr>
          <a:xfrm rot="10800000">
            <a:off x="9899817" y="1132264"/>
            <a:ext cx="337852" cy="337852"/>
            <a:chOff x="0" y="0"/>
            <a:chExt cx="812800" cy="812800"/>
          </a:xfrm>
        </p:grpSpPr>
        <p:sp>
          <p:nvSpPr>
            <p:cNvPr id="73" name="Google Shape;73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9"/>
          <p:cNvSpPr txBox="1"/>
          <p:nvPr/>
        </p:nvSpPr>
        <p:spPr>
          <a:xfrm>
            <a:off x="3738006" y="6711462"/>
            <a:ext cx="3191795" cy="706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11" b="0" i="0" u="none" strike="noStrike" cap="none" dirty="0">
                <a:solidFill>
                  <a:srgbClr val="FFFFFF"/>
                </a:solidFill>
                <a:latin typeface="Podkova"/>
                <a:ea typeface="Podkova"/>
                <a:cs typeface="Podkova"/>
                <a:sym typeface="Podkova"/>
              </a:rPr>
              <a:t>Presentation</a:t>
            </a:r>
            <a:endParaRPr dirty="0"/>
          </a:p>
        </p:txBody>
      </p:sp>
      <p:grpSp>
        <p:nvGrpSpPr>
          <p:cNvPr id="76" name="Google Shape;76;p9"/>
          <p:cNvGrpSpPr/>
          <p:nvPr/>
        </p:nvGrpSpPr>
        <p:grpSpPr>
          <a:xfrm>
            <a:off x="-1828012" y="859774"/>
            <a:ext cx="4070784" cy="1526932"/>
            <a:chOff x="0" y="0"/>
            <a:chExt cx="5427713" cy="2035910"/>
          </a:xfrm>
        </p:grpSpPr>
        <p:sp>
          <p:nvSpPr>
            <p:cNvPr id="77" name="Google Shape;77;p9"/>
            <p:cNvSpPr/>
            <p:nvPr/>
          </p:nvSpPr>
          <p:spPr>
            <a:xfrm rot="5400000">
              <a:off x="3391803" y="0"/>
              <a:ext cx="2035910" cy="2035910"/>
            </a:xfrm>
            <a:custGeom>
              <a:avLst/>
              <a:gdLst/>
              <a:ahLst/>
              <a:cxnLst/>
              <a:rect l="l" t="t" r="r" b="b"/>
              <a:pathLst>
                <a:path w="2035910" h="2035910" extrusionOk="0">
                  <a:moveTo>
                    <a:pt x="0" y="0"/>
                  </a:moveTo>
                  <a:lnTo>
                    <a:pt x="2035910" y="0"/>
                  </a:lnTo>
                  <a:lnTo>
                    <a:pt x="2035910" y="2035910"/>
                  </a:lnTo>
                  <a:lnTo>
                    <a:pt x="0" y="20359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PH"/>
            </a:p>
          </p:txBody>
        </p:sp>
        <p:cxnSp>
          <p:nvCxnSpPr>
            <p:cNvPr id="78" name="Google Shape;78;p9"/>
            <p:cNvCxnSpPr/>
            <p:nvPr/>
          </p:nvCxnSpPr>
          <p:spPr>
            <a:xfrm rot="10800000">
              <a:off x="19337" y="710170"/>
              <a:ext cx="3469531" cy="0"/>
            </a:xfrm>
            <a:prstGeom prst="straightConnector1">
              <a:avLst/>
            </a:prstGeom>
            <a:noFill/>
            <a:ln w="1524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79;p9"/>
            <p:cNvCxnSpPr/>
            <p:nvPr/>
          </p:nvCxnSpPr>
          <p:spPr>
            <a:xfrm rot="10800000">
              <a:off x="0" y="1306690"/>
              <a:ext cx="3558718" cy="0"/>
            </a:xfrm>
            <a:prstGeom prst="straightConnector1">
              <a:avLst/>
            </a:prstGeom>
            <a:noFill/>
            <a:ln w="1651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80;p9"/>
            <p:cNvCxnSpPr/>
            <p:nvPr/>
          </p:nvCxnSpPr>
          <p:spPr>
            <a:xfrm rot="10800000">
              <a:off x="6491" y="1017955"/>
              <a:ext cx="3571021" cy="0"/>
            </a:xfrm>
            <a:prstGeom prst="straightConnector1">
              <a:avLst/>
            </a:prstGeom>
            <a:noFill/>
            <a:ln w="1524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1" name="Google Shape;8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4150" y="0"/>
            <a:ext cx="70993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46;p9">
            <a:extLst>
              <a:ext uri="{FF2B5EF4-FFF2-40B4-BE49-F238E27FC236}">
                <a16:creationId xmlns:a16="http://schemas.microsoft.com/office/drawing/2014/main" id="{D694E8DA-79FD-4ED9-9467-0E7686C88ACB}"/>
              </a:ext>
            </a:extLst>
          </p:cNvPr>
          <p:cNvGrpSpPr/>
          <p:nvPr/>
        </p:nvGrpSpPr>
        <p:grpSpPr>
          <a:xfrm>
            <a:off x="3382679" y="947938"/>
            <a:ext cx="3814562" cy="1020604"/>
            <a:chOff x="0" y="-57150"/>
            <a:chExt cx="1732544" cy="463550"/>
          </a:xfrm>
        </p:grpSpPr>
        <p:sp>
          <p:nvSpPr>
            <p:cNvPr id="84" name="Google Shape;47;p9">
              <a:extLst>
                <a:ext uri="{FF2B5EF4-FFF2-40B4-BE49-F238E27FC236}">
                  <a16:creationId xmlns:a16="http://schemas.microsoft.com/office/drawing/2014/main" id="{37305F87-3F23-4E51-B8FD-2F82CB06902B}"/>
                </a:ext>
              </a:extLst>
            </p:cNvPr>
            <p:cNvSpPr/>
            <p:nvPr/>
          </p:nvSpPr>
          <p:spPr>
            <a:xfrm>
              <a:off x="0" y="0"/>
              <a:ext cx="1732544" cy="406400"/>
            </a:xfrm>
            <a:custGeom>
              <a:avLst/>
              <a:gdLst/>
              <a:ahLst/>
              <a:cxnLst/>
              <a:rect l="l" t="t" r="r" b="b"/>
              <a:pathLst>
                <a:path w="1732544" h="406400" extrusionOk="0">
                  <a:moveTo>
                    <a:pt x="1529344" y="0"/>
                  </a:moveTo>
                  <a:cubicBezTo>
                    <a:pt x="1641568" y="0"/>
                    <a:pt x="1732544" y="90976"/>
                    <a:pt x="1732544" y="203200"/>
                  </a:cubicBezTo>
                  <a:cubicBezTo>
                    <a:pt x="1732544" y="315424"/>
                    <a:pt x="1641568" y="406400"/>
                    <a:pt x="15293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271FF"/>
            </a:solidFill>
            <a:ln w="47625" cap="sq" cmpd="sng">
              <a:solidFill>
                <a:srgbClr val="5271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8;p9">
              <a:extLst>
                <a:ext uri="{FF2B5EF4-FFF2-40B4-BE49-F238E27FC236}">
                  <a16:creationId xmlns:a16="http://schemas.microsoft.com/office/drawing/2014/main" id="{F0834D36-7FE9-411F-A800-325291BA2E50}"/>
                </a:ext>
              </a:extLst>
            </p:cNvPr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575" tIns="62575" rIns="62575" bIns="6257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" name="Google Shape;75;p9">
            <a:extLst>
              <a:ext uri="{FF2B5EF4-FFF2-40B4-BE49-F238E27FC236}">
                <a16:creationId xmlns:a16="http://schemas.microsoft.com/office/drawing/2014/main" id="{CD66E9BD-A0B0-48AC-BDAE-A94230FA0394}"/>
              </a:ext>
            </a:extLst>
          </p:cNvPr>
          <p:cNvSpPr txBox="1"/>
          <p:nvPr/>
        </p:nvSpPr>
        <p:spPr>
          <a:xfrm>
            <a:off x="3883705" y="995697"/>
            <a:ext cx="3191795" cy="862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11" dirty="0">
                <a:solidFill>
                  <a:srgbClr val="FFFFFF"/>
                </a:solidFill>
                <a:latin typeface="Podkova"/>
                <a:sym typeface="Podkova"/>
              </a:rPr>
              <a:t>LESSON 3.4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  <p:txBody>
          <a:bodyPr/>
          <a:lstStyle/>
          <a:p>
            <a:endParaRPr lang="en-PH"/>
          </a:p>
        </p:txBody>
      </p:sp>
      <p:sp>
        <p:nvSpPr>
          <p:cNvPr id="381" name="Google Shape;381;p16"/>
          <p:cNvSpPr txBox="1"/>
          <p:nvPr/>
        </p:nvSpPr>
        <p:spPr>
          <a:xfrm>
            <a:off x="3593417" y="3184447"/>
            <a:ext cx="6046649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DATA STORE</a:t>
            </a:r>
            <a:endParaRPr dirty="0"/>
          </a:p>
        </p:txBody>
      </p:sp>
      <p:sp>
        <p:nvSpPr>
          <p:cNvPr id="382" name="Google Shape;382;p16"/>
          <p:cNvSpPr txBox="1"/>
          <p:nvPr/>
        </p:nvSpPr>
        <p:spPr>
          <a:xfrm>
            <a:off x="3353744" y="4724461"/>
            <a:ext cx="6628271" cy="384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FFFF00"/>
                </a:solidFill>
                <a:latin typeface="Ubuntu" panose="020B0604020202020204" charset="0"/>
              </a:rPr>
              <a:t>Data Store - </a:t>
            </a:r>
            <a:r>
              <a:rPr lang="en-US" sz="3200" dirty="0">
                <a:solidFill>
                  <a:schemeClr val="bg1"/>
                </a:solidFill>
                <a:latin typeface="Ubuntu" panose="020B0604020202020204" charset="0"/>
              </a:rPr>
              <a:t>represents the </a:t>
            </a:r>
            <a:r>
              <a:rPr lang="en-US" sz="3200" dirty="0">
                <a:solidFill>
                  <a:srgbClr val="FF0000"/>
                </a:solidFill>
                <a:latin typeface="Ubuntu" panose="020B0604020202020204" charset="0"/>
              </a:rPr>
              <a:t>storage of persistent data </a:t>
            </a:r>
            <a:r>
              <a:rPr lang="en-US" sz="3200" dirty="0">
                <a:solidFill>
                  <a:schemeClr val="bg1"/>
                </a:solidFill>
                <a:latin typeface="Ubuntu" panose="020B0604020202020204" charset="0"/>
              </a:rPr>
              <a:t>required and/or produced by the process. Here are some examples of data stores: membership forms, database tables, etc. </a:t>
            </a:r>
          </a:p>
        </p:txBody>
      </p:sp>
      <p:cxnSp>
        <p:nvCxnSpPr>
          <p:cNvPr id="383" name="Google Shape;383;p16"/>
          <p:cNvCxnSpPr/>
          <p:nvPr/>
        </p:nvCxnSpPr>
        <p:spPr>
          <a:xfrm>
            <a:off x="574176" y="2739129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4" name="Google Shape;384;p16"/>
          <p:cNvGrpSpPr/>
          <p:nvPr/>
        </p:nvGrpSpPr>
        <p:grpSpPr>
          <a:xfrm>
            <a:off x="390010" y="9078969"/>
            <a:ext cx="337852" cy="337852"/>
            <a:chOff x="0" y="0"/>
            <a:chExt cx="812800" cy="812800"/>
          </a:xfrm>
        </p:grpSpPr>
        <p:sp>
          <p:nvSpPr>
            <p:cNvPr id="385" name="Google Shape;38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16"/>
          <p:cNvGrpSpPr/>
          <p:nvPr/>
        </p:nvGrpSpPr>
        <p:grpSpPr>
          <a:xfrm>
            <a:off x="401440" y="7785021"/>
            <a:ext cx="337852" cy="337852"/>
            <a:chOff x="0" y="0"/>
            <a:chExt cx="812800" cy="812800"/>
          </a:xfrm>
        </p:grpSpPr>
        <p:sp>
          <p:nvSpPr>
            <p:cNvPr id="388" name="Google Shape;388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16"/>
          <p:cNvGrpSpPr/>
          <p:nvPr/>
        </p:nvGrpSpPr>
        <p:grpSpPr>
          <a:xfrm>
            <a:off x="424300" y="2467960"/>
            <a:ext cx="337852" cy="337852"/>
            <a:chOff x="0" y="0"/>
            <a:chExt cx="812800" cy="812800"/>
          </a:xfrm>
        </p:grpSpPr>
        <p:sp>
          <p:nvSpPr>
            <p:cNvPr id="391" name="Google Shape;391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3" name="Google Shape;393;p16"/>
          <p:cNvCxnSpPr/>
          <p:nvPr/>
        </p:nvCxnSpPr>
        <p:spPr>
          <a:xfrm rot="10800000">
            <a:off x="570366" y="9301162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4" name="Google Shape;394;p16"/>
          <p:cNvGrpSpPr/>
          <p:nvPr/>
        </p:nvGrpSpPr>
        <p:grpSpPr>
          <a:xfrm>
            <a:off x="6876387" y="9132236"/>
            <a:ext cx="337852" cy="337852"/>
            <a:chOff x="0" y="0"/>
            <a:chExt cx="812800" cy="812800"/>
          </a:xfrm>
        </p:grpSpPr>
        <p:sp>
          <p:nvSpPr>
            <p:cNvPr id="395" name="Google Shape;39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p16"/>
          <p:cNvGrpSpPr/>
          <p:nvPr/>
        </p:nvGrpSpPr>
        <p:grpSpPr>
          <a:xfrm>
            <a:off x="1629190" y="2985425"/>
            <a:ext cx="1762592" cy="2074016"/>
            <a:chOff x="0" y="-137703"/>
            <a:chExt cx="2350123" cy="2765356"/>
          </a:xfrm>
        </p:grpSpPr>
        <p:grpSp>
          <p:nvGrpSpPr>
            <p:cNvPr id="398" name="Google Shape;398;p16"/>
            <p:cNvGrpSpPr/>
            <p:nvPr/>
          </p:nvGrpSpPr>
          <p:grpSpPr>
            <a:xfrm>
              <a:off x="0" y="-137703"/>
              <a:ext cx="2350123" cy="2487826"/>
              <a:chOff x="0" y="-47625"/>
              <a:chExt cx="812800" cy="860425"/>
            </a:xfrm>
          </p:grpSpPr>
          <p:sp>
            <p:nvSpPr>
              <p:cNvPr id="399" name="Google Shape;39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224010" y="0"/>
                    </a:moveTo>
                    <a:lnTo>
                      <a:pt x="588790" y="0"/>
                    </a:lnTo>
                    <a:cubicBezTo>
                      <a:pt x="648201" y="0"/>
                      <a:pt x="705179" y="23601"/>
                      <a:pt x="747189" y="65611"/>
                    </a:cubicBezTo>
                    <a:cubicBezTo>
                      <a:pt x="789199" y="107621"/>
                      <a:pt x="812800" y="164599"/>
                      <a:pt x="812800" y="224010"/>
                    </a:cubicBezTo>
                    <a:lnTo>
                      <a:pt x="812800" y="588790"/>
                    </a:lnTo>
                    <a:cubicBezTo>
                      <a:pt x="812800" y="648201"/>
                      <a:pt x="789199" y="705179"/>
                      <a:pt x="747189" y="747189"/>
                    </a:cubicBezTo>
                    <a:cubicBezTo>
                      <a:pt x="705179" y="789199"/>
                      <a:pt x="648201" y="812800"/>
                      <a:pt x="588790" y="812800"/>
                    </a:cubicBezTo>
                    <a:lnTo>
                      <a:pt x="224010" y="812800"/>
                    </a:lnTo>
                    <a:cubicBezTo>
                      <a:pt x="164599" y="812800"/>
                      <a:pt x="107621" y="789199"/>
                      <a:pt x="65611" y="747189"/>
                    </a:cubicBezTo>
                    <a:cubicBezTo>
                      <a:pt x="23601" y="705179"/>
                      <a:pt x="0" y="648201"/>
                      <a:pt x="0" y="588790"/>
                    </a:cubicBezTo>
                    <a:lnTo>
                      <a:pt x="0" y="224010"/>
                    </a:lnTo>
                    <a:cubicBezTo>
                      <a:pt x="0" y="164599"/>
                      <a:pt x="23601" y="107621"/>
                      <a:pt x="65611" y="65611"/>
                    </a:cubicBezTo>
                    <a:cubicBezTo>
                      <a:pt x="107621" y="23601"/>
                      <a:pt x="164599" y="0"/>
                      <a:pt x="22401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" name="Google Shape;401;p16"/>
            <p:cNvSpPr txBox="1"/>
            <p:nvPr/>
          </p:nvSpPr>
          <p:spPr>
            <a:xfrm>
              <a:off x="885149" y="105766"/>
              <a:ext cx="579824" cy="2521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79" dirty="0">
                  <a:solidFill>
                    <a:srgbClr val="FFFFFF"/>
                  </a:solidFill>
                  <a:latin typeface="Cuprum"/>
                  <a:sym typeface="Cuprum"/>
                </a:rPr>
                <a:t>3</a:t>
              </a:r>
              <a:endParaRPr lang="en-US" dirty="0"/>
            </a:p>
          </p:txBody>
        </p:sp>
      </p:grpSp>
      <p:grpSp>
        <p:nvGrpSpPr>
          <p:cNvPr id="402" name="Google Shape;402;p16"/>
          <p:cNvGrpSpPr/>
          <p:nvPr/>
        </p:nvGrpSpPr>
        <p:grpSpPr>
          <a:xfrm rot="5400000">
            <a:off x="10991935" y="179337"/>
            <a:ext cx="6818662" cy="7015545"/>
            <a:chOff x="0" y="0"/>
            <a:chExt cx="9091550" cy="9354060"/>
          </a:xfrm>
        </p:grpSpPr>
        <p:cxnSp>
          <p:nvCxnSpPr>
            <p:cNvPr id="403" name="Google Shape;403;p16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4" name="Google Shape;404;p16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405" name="Google Shape;40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7" name="Google Shape;407;p16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8" name="Google Shape;408;p16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409" name="Google Shape;40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16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412" name="Google Shape;41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16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415" name="Google Shape;41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" name="Google Shape;417;p16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418" name="Google Shape;41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" name="Google Shape;420;p16"/>
          <p:cNvGrpSpPr/>
          <p:nvPr/>
        </p:nvGrpSpPr>
        <p:grpSpPr>
          <a:xfrm>
            <a:off x="1629190" y="277778"/>
            <a:ext cx="5247198" cy="359853"/>
            <a:chOff x="0" y="0"/>
            <a:chExt cx="6996264" cy="479804"/>
          </a:xfrm>
        </p:grpSpPr>
        <p:cxnSp>
          <p:nvCxnSpPr>
            <p:cNvPr id="421" name="Google Shape;421;p16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22" name="Google Shape;422;p16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423" name="Google Shape;42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" name="Google Shape;425;p1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426" name="Google Shape;42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16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1" name="Google Shape;431;p16"/>
          <p:cNvGrpSpPr/>
          <p:nvPr/>
        </p:nvGrpSpPr>
        <p:grpSpPr>
          <a:xfrm>
            <a:off x="11549829" y="9056968"/>
            <a:ext cx="5247198" cy="359853"/>
            <a:chOff x="0" y="0"/>
            <a:chExt cx="6996264" cy="479804"/>
          </a:xfrm>
        </p:grpSpPr>
        <p:cxnSp>
          <p:nvCxnSpPr>
            <p:cNvPr id="432" name="Google Shape;432;p16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33" name="Google Shape;433;p16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434" name="Google Shape;43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1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437" name="Google Shape;43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6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440" name="Google Shape;4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5" name="Google Shape;382;p16">
            <a:extLst>
              <a:ext uri="{FF2B5EF4-FFF2-40B4-BE49-F238E27FC236}">
                <a16:creationId xmlns:a16="http://schemas.microsoft.com/office/drawing/2014/main" id="{0E61B88B-93CB-4E5E-8154-8D5CEA01E2A4}"/>
              </a:ext>
            </a:extLst>
          </p:cNvPr>
          <p:cNvSpPr txBox="1"/>
          <p:nvPr/>
        </p:nvSpPr>
        <p:spPr>
          <a:xfrm>
            <a:off x="10893493" y="6364371"/>
            <a:ext cx="5805880" cy="176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4400" b="1" dirty="0">
                <a:solidFill>
                  <a:srgbClr val="FF0000"/>
                </a:solidFill>
                <a:latin typeface="Ubuntu" panose="020B0604020202020204" charset="0"/>
              </a:rPr>
              <a:t>(Where the data is kept)</a:t>
            </a:r>
            <a:endParaRPr sz="4400" dirty="0">
              <a:solidFill>
                <a:srgbClr val="FF0000"/>
              </a:solidFill>
              <a:latin typeface="Ubuntu" panose="020B0604020202020204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1D73E45-86A1-4E75-B82D-D5F94FBF73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477" b="1"/>
          <a:stretch/>
        </p:blipFill>
        <p:spPr>
          <a:xfrm>
            <a:off x="9448335" y="3562597"/>
            <a:ext cx="7915847" cy="221595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0C2B4CC-0709-4746-BD77-8B1ACB2355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278"/>
          <a:stretch/>
        </p:blipFill>
        <p:spPr>
          <a:xfrm>
            <a:off x="9486373" y="3646393"/>
            <a:ext cx="7915846" cy="5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88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0F332F-9E6D-41ED-A864-7165D612A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299" y="1452345"/>
            <a:ext cx="9681401" cy="70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43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  <p:txBody>
          <a:bodyPr/>
          <a:lstStyle/>
          <a:p>
            <a:endParaRPr lang="en-PH"/>
          </a:p>
        </p:txBody>
      </p:sp>
      <p:sp>
        <p:nvSpPr>
          <p:cNvPr id="381" name="Google Shape;381;p16"/>
          <p:cNvSpPr txBox="1"/>
          <p:nvPr/>
        </p:nvSpPr>
        <p:spPr>
          <a:xfrm>
            <a:off x="3593417" y="3184447"/>
            <a:ext cx="6046649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DATA FLOW</a:t>
            </a:r>
            <a:endParaRPr dirty="0"/>
          </a:p>
        </p:txBody>
      </p:sp>
      <p:sp>
        <p:nvSpPr>
          <p:cNvPr id="382" name="Google Shape;382;p16"/>
          <p:cNvSpPr txBox="1"/>
          <p:nvPr/>
        </p:nvSpPr>
        <p:spPr>
          <a:xfrm>
            <a:off x="3353744" y="4724461"/>
            <a:ext cx="6628271" cy="384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FFFF00"/>
                </a:solidFill>
                <a:latin typeface="Ubuntu" panose="020B0604020202020204" charset="0"/>
              </a:rPr>
              <a:t>Data Flow – </a:t>
            </a:r>
            <a:r>
              <a:rPr lang="en-US" sz="3200" dirty="0">
                <a:solidFill>
                  <a:schemeClr val="bg1"/>
                </a:solidFill>
                <a:latin typeface="Ubuntu" panose="020B0604020202020204" charset="0"/>
              </a:rPr>
              <a:t>represents the movement of data between external entities, processes and data stores is represented with an arrow symbol, which indicates the direction of flow. </a:t>
            </a:r>
          </a:p>
        </p:txBody>
      </p:sp>
      <p:cxnSp>
        <p:nvCxnSpPr>
          <p:cNvPr id="383" name="Google Shape;383;p16"/>
          <p:cNvCxnSpPr/>
          <p:nvPr/>
        </p:nvCxnSpPr>
        <p:spPr>
          <a:xfrm>
            <a:off x="574176" y="2739129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4" name="Google Shape;384;p16"/>
          <p:cNvGrpSpPr/>
          <p:nvPr/>
        </p:nvGrpSpPr>
        <p:grpSpPr>
          <a:xfrm>
            <a:off x="390010" y="9078969"/>
            <a:ext cx="337852" cy="337852"/>
            <a:chOff x="0" y="0"/>
            <a:chExt cx="812800" cy="812800"/>
          </a:xfrm>
        </p:grpSpPr>
        <p:sp>
          <p:nvSpPr>
            <p:cNvPr id="385" name="Google Shape;38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16"/>
          <p:cNvGrpSpPr/>
          <p:nvPr/>
        </p:nvGrpSpPr>
        <p:grpSpPr>
          <a:xfrm>
            <a:off x="401440" y="7785021"/>
            <a:ext cx="337852" cy="337852"/>
            <a:chOff x="0" y="0"/>
            <a:chExt cx="812800" cy="812800"/>
          </a:xfrm>
        </p:grpSpPr>
        <p:sp>
          <p:nvSpPr>
            <p:cNvPr id="388" name="Google Shape;388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16"/>
          <p:cNvGrpSpPr/>
          <p:nvPr/>
        </p:nvGrpSpPr>
        <p:grpSpPr>
          <a:xfrm>
            <a:off x="424300" y="2467960"/>
            <a:ext cx="337852" cy="337852"/>
            <a:chOff x="0" y="0"/>
            <a:chExt cx="812800" cy="812800"/>
          </a:xfrm>
        </p:grpSpPr>
        <p:sp>
          <p:nvSpPr>
            <p:cNvPr id="391" name="Google Shape;391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3" name="Google Shape;393;p16"/>
          <p:cNvCxnSpPr/>
          <p:nvPr/>
        </p:nvCxnSpPr>
        <p:spPr>
          <a:xfrm rot="10800000">
            <a:off x="570366" y="9301162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4" name="Google Shape;394;p16"/>
          <p:cNvGrpSpPr/>
          <p:nvPr/>
        </p:nvGrpSpPr>
        <p:grpSpPr>
          <a:xfrm>
            <a:off x="6876387" y="9132236"/>
            <a:ext cx="337852" cy="337852"/>
            <a:chOff x="0" y="0"/>
            <a:chExt cx="812800" cy="812800"/>
          </a:xfrm>
        </p:grpSpPr>
        <p:sp>
          <p:nvSpPr>
            <p:cNvPr id="395" name="Google Shape;39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p16"/>
          <p:cNvGrpSpPr/>
          <p:nvPr/>
        </p:nvGrpSpPr>
        <p:grpSpPr>
          <a:xfrm>
            <a:off x="1629190" y="2985425"/>
            <a:ext cx="1762592" cy="2074016"/>
            <a:chOff x="0" y="-137703"/>
            <a:chExt cx="2350123" cy="2765356"/>
          </a:xfrm>
        </p:grpSpPr>
        <p:grpSp>
          <p:nvGrpSpPr>
            <p:cNvPr id="398" name="Google Shape;398;p16"/>
            <p:cNvGrpSpPr/>
            <p:nvPr/>
          </p:nvGrpSpPr>
          <p:grpSpPr>
            <a:xfrm>
              <a:off x="0" y="-137703"/>
              <a:ext cx="2350123" cy="2487826"/>
              <a:chOff x="0" y="-47625"/>
              <a:chExt cx="812800" cy="860425"/>
            </a:xfrm>
          </p:grpSpPr>
          <p:sp>
            <p:nvSpPr>
              <p:cNvPr id="399" name="Google Shape;39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224010" y="0"/>
                    </a:moveTo>
                    <a:lnTo>
                      <a:pt x="588790" y="0"/>
                    </a:lnTo>
                    <a:cubicBezTo>
                      <a:pt x="648201" y="0"/>
                      <a:pt x="705179" y="23601"/>
                      <a:pt x="747189" y="65611"/>
                    </a:cubicBezTo>
                    <a:cubicBezTo>
                      <a:pt x="789199" y="107621"/>
                      <a:pt x="812800" y="164599"/>
                      <a:pt x="812800" y="224010"/>
                    </a:cubicBezTo>
                    <a:lnTo>
                      <a:pt x="812800" y="588790"/>
                    </a:lnTo>
                    <a:cubicBezTo>
                      <a:pt x="812800" y="648201"/>
                      <a:pt x="789199" y="705179"/>
                      <a:pt x="747189" y="747189"/>
                    </a:cubicBezTo>
                    <a:cubicBezTo>
                      <a:pt x="705179" y="789199"/>
                      <a:pt x="648201" y="812800"/>
                      <a:pt x="588790" y="812800"/>
                    </a:cubicBezTo>
                    <a:lnTo>
                      <a:pt x="224010" y="812800"/>
                    </a:lnTo>
                    <a:cubicBezTo>
                      <a:pt x="164599" y="812800"/>
                      <a:pt x="107621" y="789199"/>
                      <a:pt x="65611" y="747189"/>
                    </a:cubicBezTo>
                    <a:cubicBezTo>
                      <a:pt x="23601" y="705179"/>
                      <a:pt x="0" y="648201"/>
                      <a:pt x="0" y="588790"/>
                    </a:cubicBezTo>
                    <a:lnTo>
                      <a:pt x="0" y="224010"/>
                    </a:lnTo>
                    <a:cubicBezTo>
                      <a:pt x="0" y="164599"/>
                      <a:pt x="23601" y="107621"/>
                      <a:pt x="65611" y="65611"/>
                    </a:cubicBezTo>
                    <a:cubicBezTo>
                      <a:pt x="107621" y="23601"/>
                      <a:pt x="164599" y="0"/>
                      <a:pt x="22401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" name="Google Shape;401;p16"/>
            <p:cNvSpPr txBox="1"/>
            <p:nvPr/>
          </p:nvSpPr>
          <p:spPr>
            <a:xfrm>
              <a:off x="885149" y="105766"/>
              <a:ext cx="579824" cy="2521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79" dirty="0">
                  <a:solidFill>
                    <a:srgbClr val="FFFFFF"/>
                  </a:solidFill>
                  <a:latin typeface="Cuprum"/>
                  <a:sym typeface="Cuprum"/>
                </a:rPr>
                <a:t>4</a:t>
              </a:r>
              <a:endParaRPr lang="en-US" dirty="0"/>
            </a:p>
          </p:txBody>
        </p:sp>
      </p:grpSp>
      <p:grpSp>
        <p:nvGrpSpPr>
          <p:cNvPr id="402" name="Google Shape;402;p16"/>
          <p:cNvGrpSpPr/>
          <p:nvPr/>
        </p:nvGrpSpPr>
        <p:grpSpPr>
          <a:xfrm rot="5400000">
            <a:off x="10991935" y="179337"/>
            <a:ext cx="6818662" cy="7015545"/>
            <a:chOff x="0" y="0"/>
            <a:chExt cx="9091550" cy="9354060"/>
          </a:xfrm>
        </p:grpSpPr>
        <p:cxnSp>
          <p:nvCxnSpPr>
            <p:cNvPr id="403" name="Google Shape;403;p16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4" name="Google Shape;404;p16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405" name="Google Shape;40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7" name="Google Shape;407;p16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8" name="Google Shape;408;p16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409" name="Google Shape;40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16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412" name="Google Shape;41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16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415" name="Google Shape;41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" name="Google Shape;417;p16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418" name="Google Shape;41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" name="Google Shape;420;p16"/>
          <p:cNvGrpSpPr/>
          <p:nvPr/>
        </p:nvGrpSpPr>
        <p:grpSpPr>
          <a:xfrm>
            <a:off x="1629190" y="277778"/>
            <a:ext cx="5247198" cy="359853"/>
            <a:chOff x="0" y="0"/>
            <a:chExt cx="6996264" cy="479804"/>
          </a:xfrm>
        </p:grpSpPr>
        <p:cxnSp>
          <p:nvCxnSpPr>
            <p:cNvPr id="421" name="Google Shape;421;p16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22" name="Google Shape;422;p16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423" name="Google Shape;42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" name="Google Shape;425;p1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426" name="Google Shape;42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16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1" name="Google Shape;431;p16"/>
          <p:cNvGrpSpPr/>
          <p:nvPr/>
        </p:nvGrpSpPr>
        <p:grpSpPr>
          <a:xfrm>
            <a:off x="11549829" y="9056968"/>
            <a:ext cx="5247198" cy="359853"/>
            <a:chOff x="0" y="0"/>
            <a:chExt cx="6996264" cy="479804"/>
          </a:xfrm>
        </p:grpSpPr>
        <p:cxnSp>
          <p:nvCxnSpPr>
            <p:cNvPr id="432" name="Google Shape;432;p16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33" name="Google Shape;433;p16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434" name="Google Shape;43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1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437" name="Google Shape;43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6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440" name="Google Shape;4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5" name="Google Shape;382;p16">
            <a:extLst>
              <a:ext uri="{FF2B5EF4-FFF2-40B4-BE49-F238E27FC236}">
                <a16:creationId xmlns:a16="http://schemas.microsoft.com/office/drawing/2014/main" id="{5D217BD1-EF1E-42A5-85E2-9C5D1D87BD6C}"/>
              </a:ext>
            </a:extLst>
          </p:cNvPr>
          <p:cNvSpPr txBox="1"/>
          <p:nvPr/>
        </p:nvSpPr>
        <p:spPr>
          <a:xfrm>
            <a:off x="10847147" y="6624647"/>
            <a:ext cx="5805880" cy="88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4400" b="1" dirty="0">
                <a:solidFill>
                  <a:srgbClr val="FF0000"/>
                </a:solidFill>
                <a:latin typeface="Ubuntu" panose="020B0604020202020204" charset="0"/>
              </a:rPr>
              <a:t>(How data moves)</a:t>
            </a:r>
            <a:endParaRPr sz="4400" dirty="0">
              <a:solidFill>
                <a:srgbClr val="FF0000"/>
              </a:solidFill>
              <a:latin typeface="Ubuntu" panose="020B0604020202020204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05F3379-1297-46ED-8AAE-DF87C09DCA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747" b="53068"/>
          <a:stretch/>
        </p:blipFill>
        <p:spPr>
          <a:xfrm>
            <a:off x="9105435" y="3512748"/>
            <a:ext cx="8258751" cy="237624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A75FCF0-DFCF-4097-BB61-C6572C920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278"/>
          <a:stretch/>
        </p:blipFill>
        <p:spPr>
          <a:xfrm>
            <a:off x="9040131" y="3646190"/>
            <a:ext cx="8258751" cy="5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10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E09917-BF2E-4584-BD10-6552F903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549" y="1640793"/>
            <a:ext cx="9057221" cy="575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22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  <p:txBody>
          <a:bodyPr/>
          <a:lstStyle/>
          <a:p>
            <a:endParaRPr lang="en-PH"/>
          </a:p>
        </p:txBody>
      </p:sp>
      <p:cxnSp>
        <p:nvCxnSpPr>
          <p:cNvPr id="383" name="Google Shape;383;p16"/>
          <p:cNvCxnSpPr/>
          <p:nvPr/>
        </p:nvCxnSpPr>
        <p:spPr>
          <a:xfrm>
            <a:off x="574176" y="2739129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4" name="Google Shape;384;p16"/>
          <p:cNvGrpSpPr/>
          <p:nvPr/>
        </p:nvGrpSpPr>
        <p:grpSpPr>
          <a:xfrm>
            <a:off x="390010" y="9078969"/>
            <a:ext cx="337852" cy="337852"/>
            <a:chOff x="0" y="0"/>
            <a:chExt cx="812800" cy="812800"/>
          </a:xfrm>
        </p:grpSpPr>
        <p:sp>
          <p:nvSpPr>
            <p:cNvPr id="385" name="Google Shape;38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16"/>
          <p:cNvGrpSpPr/>
          <p:nvPr/>
        </p:nvGrpSpPr>
        <p:grpSpPr>
          <a:xfrm>
            <a:off x="401440" y="7785021"/>
            <a:ext cx="337852" cy="337852"/>
            <a:chOff x="0" y="0"/>
            <a:chExt cx="812800" cy="812800"/>
          </a:xfrm>
        </p:grpSpPr>
        <p:sp>
          <p:nvSpPr>
            <p:cNvPr id="388" name="Google Shape;388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16"/>
          <p:cNvGrpSpPr/>
          <p:nvPr/>
        </p:nvGrpSpPr>
        <p:grpSpPr>
          <a:xfrm>
            <a:off x="424300" y="2467960"/>
            <a:ext cx="337852" cy="337852"/>
            <a:chOff x="0" y="0"/>
            <a:chExt cx="812800" cy="812800"/>
          </a:xfrm>
        </p:grpSpPr>
        <p:sp>
          <p:nvSpPr>
            <p:cNvPr id="391" name="Google Shape;391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3" name="Google Shape;393;p16"/>
          <p:cNvCxnSpPr/>
          <p:nvPr/>
        </p:nvCxnSpPr>
        <p:spPr>
          <a:xfrm rot="10800000">
            <a:off x="570366" y="9301162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4" name="Google Shape;394;p16"/>
          <p:cNvGrpSpPr/>
          <p:nvPr/>
        </p:nvGrpSpPr>
        <p:grpSpPr>
          <a:xfrm>
            <a:off x="6876387" y="9132236"/>
            <a:ext cx="337852" cy="337852"/>
            <a:chOff x="0" y="0"/>
            <a:chExt cx="812800" cy="812800"/>
          </a:xfrm>
        </p:grpSpPr>
        <p:sp>
          <p:nvSpPr>
            <p:cNvPr id="395" name="Google Shape;39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16"/>
          <p:cNvGrpSpPr/>
          <p:nvPr/>
        </p:nvGrpSpPr>
        <p:grpSpPr>
          <a:xfrm rot="5400000">
            <a:off x="10991935" y="179337"/>
            <a:ext cx="6818662" cy="7015545"/>
            <a:chOff x="0" y="0"/>
            <a:chExt cx="9091550" cy="9354060"/>
          </a:xfrm>
        </p:grpSpPr>
        <p:cxnSp>
          <p:nvCxnSpPr>
            <p:cNvPr id="403" name="Google Shape;403;p16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4" name="Google Shape;404;p16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405" name="Google Shape;40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7" name="Google Shape;407;p16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8" name="Google Shape;408;p16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409" name="Google Shape;40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16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412" name="Google Shape;41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16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415" name="Google Shape;41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" name="Google Shape;417;p16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418" name="Google Shape;41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" name="Google Shape;420;p16"/>
          <p:cNvGrpSpPr/>
          <p:nvPr/>
        </p:nvGrpSpPr>
        <p:grpSpPr>
          <a:xfrm>
            <a:off x="1629190" y="277778"/>
            <a:ext cx="5247198" cy="359853"/>
            <a:chOff x="0" y="0"/>
            <a:chExt cx="6996264" cy="479804"/>
          </a:xfrm>
        </p:grpSpPr>
        <p:cxnSp>
          <p:nvCxnSpPr>
            <p:cNvPr id="421" name="Google Shape;421;p16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22" name="Google Shape;422;p16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423" name="Google Shape;42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" name="Google Shape;425;p1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426" name="Google Shape;42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16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1" name="Google Shape;431;p16"/>
          <p:cNvGrpSpPr/>
          <p:nvPr/>
        </p:nvGrpSpPr>
        <p:grpSpPr>
          <a:xfrm>
            <a:off x="11549829" y="9056968"/>
            <a:ext cx="5247198" cy="359853"/>
            <a:chOff x="0" y="0"/>
            <a:chExt cx="6996264" cy="479804"/>
          </a:xfrm>
        </p:grpSpPr>
        <p:cxnSp>
          <p:nvCxnSpPr>
            <p:cNvPr id="432" name="Google Shape;432;p16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33" name="Google Shape;433;p16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434" name="Google Shape;43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1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437" name="Google Shape;43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6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440" name="Google Shape;4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EFDB1861-9A9E-40FF-AAE7-8FE4B64F92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1" r="49934"/>
          <a:stretch/>
        </p:blipFill>
        <p:spPr>
          <a:xfrm>
            <a:off x="1696817" y="1611394"/>
            <a:ext cx="7262792" cy="649223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0BBB651-B9C7-4DF7-A535-A064596801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676" r="1137"/>
          <a:stretch/>
        </p:blipFill>
        <p:spPr>
          <a:xfrm>
            <a:off x="10294499" y="1611394"/>
            <a:ext cx="7569201" cy="64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D9ABBB-13A2-27A8-FA5A-D38592F00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04" y="2760133"/>
            <a:ext cx="15782813" cy="68072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29872389-EA7A-E59F-A6E2-5C9F5CB31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41868" y="786812"/>
            <a:ext cx="6124567" cy="133141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LEVEL 0</a:t>
            </a:r>
            <a:endParaRPr lang="en-PH" dirty="0">
              <a:solidFill>
                <a:schemeClr val="tx1"/>
              </a:solidFill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DE6FF3B0-80E0-E8CC-8DBE-509C5D1F8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698" y="1898093"/>
            <a:ext cx="14331301" cy="862040"/>
          </a:xfrm>
        </p:spPr>
        <p:txBody>
          <a:bodyPr>
            <a:normAutofit/>
          </a:bodyPr>
          <a:lstStyle/>
          <a:p>
            <a:r>
              <a:rPr lang="en-US" sz="4000" i="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DFD Level 0 is also called a Context Diagram.</a:t>
            </a:r>
            <a:endParaRPr lang="en-PH" sz="4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5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9872389-EA7A-E59F-A6E2-5C9F5CB31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43468" y="719079"/>
            <a:ext cx="6124567" cy="133141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LEVEL 1</a:t>
            </a:r>
            <a:endParaRPr lang="en-PH" dirty="0">
              <a:solidFill>
                <a:schemeClr val="tx1"/>
              </a:solidFill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DE6FF3B0-80E0-E8CC-8DBE-509C5D1F8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698" y="1898092"/>
            <a:ext cx="14856235" cy="1331414"/>
          </a:xfrm>
        </p:spPr>
        <p:txBody>
          <a:bodyPr>
            <a:noAutofit/>
          </a:bodyPr>
          <a:lstStyle/>
          <a:p>
            <a:r>
              <a:rPr lang="en-US" sz="4000" i="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DFD Level 1 provides a more detailed breakout of pieces of the Context Level Diagram.</a:t>
            </a:r>
            <a:endParaRPr lang="en-PH" sz="4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Levels in Data Flow Diagrams (DFD) - GeeksforGeeks">
            <a:extLst>
              <a:ext uri="{FF2B5EF4-FFF2-40B4-BE49-F238E27FC236}">
                <a16:creationId xmlns:a16="http://schemas.microsoft.com/office/drawing/2014/main" id="{4CD85E06-3B59-9757-9431-63D668D48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98" y="3440140"/>
            <a:ext cx="14856235" cy="633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735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9872389-EA7A-E59F-A6E2-5C9F5CB31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0401" y="702146"/>
            <a:ext cx="6124567" cy="133141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LEVEL 2</a:t>
            </a:r>
            <a:endParaRPr lang="en-PH" dirty="0">
              <a:solidFill>
                <a:schemeClr val="tx1"/>
              </a:solidFill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DE6FF3B0-80E0-E8CC-8DBE-509C5D1F8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1907" y="1627158"/>
            <a:ext cx="14856235" cy="1962708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i="0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DFD Level 2 goes one step deeper into parts of Level 1. It may require more text to reach the necessary level of detail about the system’s functioning. </a:t>
            </a:r>
          </a:p>
        </p:txBody>
      </p:sp>
      <p:pic>
        <p:nvPicPr>
          <p:cNvPr id="3074" name="Picture 2" descr="Levels in Data Flow Diagrams (DFD) - GeeksforGeeks">
            <a:extLst>
              <a:ext uri="{FF2B5EF4-FFF2-40B4-BE49-F238E27FC236}">
                <a16:creationId xmlns:a16="http://schemas.microsoft.com/office/drawing/2014/main" id="{43A5A59E-5DE3-F1F9-8E50-5456F9BDA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733" y="3403600"/>
            <a:ext cx="14228409" cy="66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100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A4DCD-5CB5-E769-7319-AF6F32B57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600" y="3132667"/>
            <a:ext cx="11074800" cy="3505200"/>
          </a:xfrm>
        </p:spPr>
        <p:txBody>
          <a:bodyPr>
            <a:noAutofit/>
          </a:bodyPr>
          <a:lstStyle/>
          <a:p>
            <a:r>
              <a:rPr lang="en-US" sz="11000" dirty="0">
                <a:latin typeface="Comic Sans MS" panose="030F0702030302020204" pitchFamily="66" charset="0"/>
              </a:rPr>
              <a:t>THANKYOU</a:t>
            </a:r>
            <a:endParaRPr lang="en-PH" sz="11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104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  <p:txBody>
          <a:bodyPr/>
          <a:lstStyle/>
          <a:p>
            <a:endParaRPr lang="en-PH"/>
          </a:p>
        </p:txBody>
      </p:sp>
      <p:cxnSp>
        <p:nvCxnSpPr>
          <p:cNvPr id="212" name="Google Shape;212;p12"/>
          <p:cNvCxnSpPr/>
          <p:nvPr/>
        </p:nvCxnSpPr>
        <p:spPr>
          <a:xfrm>
            <a:off x="574176" y="2739129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3" name="Google Shape;213;p12"/>
          <p:cNvGrpSpPr/>
          <p:nvPr/>
        </p:nvGrpSpPr>
        <p:grpSpPr>
          <a:xfrm>
            <a:off x="390010" y="9078969"/>
            <a:ext cx="337852" cy="337852"/>
            <a:chOff x="0" y="0"/>
            <a:chExt cx="812800" cy="812800"/>
          </a:xfrm>
        </p:grpSpPr>
        <p:sp>
          <p:nvSpPr>
            <p:cNvPr id="214" name="Google Shape;21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12"/>
          <p:cNvGrpSpPr/>
          <p:nvPr/>
        </p:nvGrpSpPr>
        <p:grpSpPr>
          <a:xfrm>
            <a:off x="401440" y="7785021"/>
            <a:ext cx="337852" cy="337852"/>
            <a:chOff x="0" y="0"/>
            <a:chExt cx="812800" cy="812800"/>
          </a:xfrm>
        </p:grpSpPr>
        <p:sp>
          <p:nvSpPr>
            <p:cNvPr id="217" name="Google Shape;217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12"/>
          <p:cNvGrpSpPr/>
          <p:nvPr/>
        </p:nvGrpSpPr>
        <p:grpSpPr>
          <a:xfrm>
            <a:off x="424300" y="2467960"/>
            <a:ext cx="337852" cy="337852"/>
            <a:chOff x="0" y="0"/>
            <a:chExt cx="812800" cy="812800"/>
          </a:xfrm>
        </p:grpSpPr>
        <p:sp>
          <p:nvSpPr>
            <p:cNvPr id="220" name="Google Shape;220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12"/>
          <p:cNvSpPr txBox="1"/>
          <p:nvPr/>
        </p:nvSpPr>
        <p:spPr>
          <a:xfrm>
            <a:off x="3690604" y="3049366"/>
            <a:ext cx="7378075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Introduction</a:t>
            </a:r>
            <a:endParaRPr/>
          </a:p>
        </p:txBody>
      </p:sp>
      <p:sp>
        <p:nvSpPr>
          <p:cNvPr id="223" name="Google Shape;223;p12"/>
          <p:cNvSpPr txBox="1"/>
          <p:nvPr/>
        </p:nvSpPr>
        <p:spPr>
          <a:xfrm>
            <a:off x="3690604" y="4678141"/>
            <a:ext cx="5320741" cy="128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What is DFD or Data Flow Diagram?</a:t>
            </a:r>
            <a:endParaRPr dirty="0"/>
          </a:p>
        </p:txBody>
      </p:sp>
      <p:grpSp>
        <p:nvGrpSpPr>
          <p:cNvPr id="224" name="Google Shape;224;p12"/>
          <p:cNvGrpSpPr/>
          <p:nvPr/>
        </p:nvGrpSpPr>
        <p:grpSpPr>
          <a:xfrm>
            <a:off x="1332837" y="2955614"/>
            <a:ext cx="1762592" cy="1865869"/>
            <a:chOff x="0" y="-137703"/>
            <a:chExt cx="2350123" cy="2487826"/>
          </a:xfrm>
        </p:grpSpPr>
        <p:grpSp>
          <p:nvGrpSpPr>
            <p:cNvPr id="225" name="Google Shape;225;p12"/>
            <p:cNvGrpSpPr/>
            <p:nvPr/>
          </p:nvGrpSpPr>
          <p:grpSpPr>
            <a:xfrm>
              <a:off x="0" y="-137703"/>
              <a:ext cx="2350123" cy="2487826"/>
              <a:chOff x="0" y="-47625"/>
              <a:chExt cx="812800" cy="860425"/>
            </a:xfrm>
          </p:grpSpPr>
          <p:sp>
            <p:nvSpPr>
              <p:cNvPr id="226" name="Google Shape;226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224010" y="0"/>
                    </a:moveTo>
                    <a:lnTo>
                      <a:pt x="588790" y="0"/>
                    </a:lnTo>
                    <a:cubicBezTo>
                      <a:pt x="648201" y="0"/>
                      <a:pt x="705179" y="23601"/>
                      <a:pt x="747189" y="65611"/>
                    </a:cubicBezTo>
                    <a:cubicBezTo>
                      <a:pt x="789199" y="107621"/>
                      <a:pt x="812800" y="164599"/>
                      <a:pt x="812800" y="224010"/>
                    </a:cubicBezTo>
                    <a:lnTo>
                      <a:pt x="812800" y="588790"/>
                    </a:lnTo>
                    <a:cubicBezTo>
                      <a:pt x="812800" y="648201"/>
                      <a:pt x="789199" y="705179"/>
                      <a:pt x="747189" y="747189"/>
                    </a:cubicBezTo>
                    <a:cubicBezTo>
                      <a:pt x="705179" y="789199"/>
                      <a:pt x="648201" y="812800"/>
                      <a:pt x="588790" y="812800"/>
                    </a:cubicBezTo>
                    <a:lnTo>
                      <a:pt x="224010" y="812800"/>
                    </a:lnTo>
                    <a:cubicBezTo>
                      <a:pt x="164599" y="812800"/>
                      <a:pt x="107621" y="789199"/>
                      <a:pt x="65611" y="747189"/>
                    </a:cubicBezTo>
                    <a:cubicBezTo>
                      <a:pt x="23601" y="705179"/>
                      <a:pt x="0" y="648201"/>
                      <a:pt x="0" y="588790"/>
                    </a:cubicBezTo>
                    <a:lnTo>
                      <a:pt x="0" y="224010"/>
                    </a:lnTo>
                    <a:cubicBezTo>
                      <a:pt x="0" y="164599"/>
                      <a:pt x="23601" y="107621"/>
                      <a:pt x="65611" y="65611"/>
                    </a:cubicBezTo>
                    <a:cubicBezTo>
                      <a:pt x="107621" y="23601"/>
                      <a:pt x="164599" y="0"/>
                      <a:pt x="22401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8" name="Google Shape;228;p12"/>
            <p:cNvSpPr txBox="1"/>
            <p:nvPr/>
          </p:nvSpPr>
          <p:spPr>
            <a:xfrm>
              <a:off x="966896" y="105766"/>
              <a:ext cx="416329" cy="402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229" name="Google Shape;229;p12"/>
          <p:cNvCxnSpPr/>
          <p:nvPr/>
        </p:nvCxnSpPr>
        <p:spPr>
          <a:xfrm rot="10800000">
            <a:off x="570366" y="9301162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0" name="Google Shape;230;p12"/>
          <p:cNvGrpSpPr/>
          <p:nvPr/>
        </p:nvGrpSpPr>
        <p:grpSpPr>
          <a:xfrm>
            <a:off x="3237452" y="9132236"/>
            <a:ext cx="337852" cy="337852"/>
            <a:chOff x="0" y="0"/>
            <a:chExt cx="812800" cy="812800"/>
          </a:xfrm>
        </p:grpSpPr>
        <p:sp>
          <p:nvSpPr>
            <p:cNvPr id="231" name="Google Shape;231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Google Shape;233;p12"/>
          <p:cNvGrpSpPr/>
          <p:nvPr/>
        </p:nvGrpSpPr>
        <p:grpSpPr>
          <a:xfrm>
            <a:off x="6876387" y="9132236"/>
            <a:ext cx="337852" cy="337852"/>
            <a:chOff x="0" y="0"/>
            <a:chExt cx="812800" cy="812800"/>
          </a:xfrm>
        </p:grpSpPr>
        <p:sp>
          <p:nvSpPr>
            <p:cNvPr id="234" name="Google Shape;23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12"/>
          <p:cNvGrpSpPr/>
          <p:nvPr/>
        </p:nvGrpSpPr>
        <p:grpSpPr>
          <a:xfrm>
            <a:off x="1613299" y="403189"/>
            <a:ext cx="5247198" cy="359853"/>
            <a:chOff x="0" y="0"/>
            <a:chExt cx="6996264" cy="479804"/>
          </a:xfrm>
        </p:grpSpPr>
        <p:cxnSp>
          <p:nvCxnSpPr>
            <p:cNvPr id="237" name="Google Shape;237;p12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38" name="Google Shape;238;p12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239" name="Google Shape;239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" name="Google Shape;241;p12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242" name="Google Shape;242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" name="Google Shape;244;p12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245" name="Google Shape;245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7" name="Google Shape;247;p12"/>
          <p:cNvGrpSpPr/>
          <p:nvPr/>
        </p:nvGrpSpPr>
        <p:grpSpPr>
          <a:xfrm>
            <a:off x="11394299" y="403189"/>
            <a:ext cx="5247197" cy="359853"/>
            <a:chOff x="0" y="0"/>
            <a:chExt cx="6996263" cy="479804"/>
          </a:xfrm>
        </p:grpSpPr>
        <p:cxnSp>
          <p:nvCxnSpPr>
            <p:cNvPr id="248" name="Google Shape;248;p12"/>
            <p:cNvCxnSpPr/>
            <p:nvPr/>
          </p:nvCxnSpPr>
          <p:spPr>
            <a:xfrm>
              <a:off x="130204" y="265290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9" name="Google Shape;249;p12"/>
            <p:cNvGrpSpPr/>
            <p:nvPr/>
          </p:nvGrpSpPr>
          <p:grpSpPr>
            <a:xfrm rot="-5400000">
              <a:off x="0" y="0"/>
              <a:ext cx="468087" cy="468087"/>
              <a:chOff x="0" y="0"/>
              <a:chExt cx="812800" cy="812800"/>
            </a:xfrm>
          </p:grpSpPr>
          <p:sp>
            <p:nvSpPr>
              <p:cNvPr id="250" name="Google Shape;250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2"/>
            <p:cNvGrpSpPr/>
            <p:nvPr/>
          </p:nvGrpSpPr>
          <p:grpSpPr>
            <a:xfrm rot="-5400000">
              <a:off x="6551611" y="35152"/>
              <a:ext cx="444652" cy="444652"/>
              <a:chOff x="0" y="0"/>
              <a:chExt cx="812800" cy="812800"/>
            </a:xfrm>
          </p:grpSpPr>
          <p:sp>
            <p:nvSpPr>
              <p:cNvPr id="253" name="Google Shape;253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12"/>
            <p:cNvGrpSpPr/>
            <p:nvPr/>
          </p:nvGrpSpPr>
          <p:grpSpPr>
            <a:xfrm>
              <a:off x="23435" y="23435"/>
              <a:ext cx="444652" cy="444652"/>
              <a:chOff x="0" y="0"/>
              <a:chExt cx="812800" cy="812800"/>
            </a:xfrm>
          </p:grpSpPr>
          <p:sp>
            <p:nvSpPr>
              <p:cNvPr id="256" name="Google Shape;256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37ED67B-33D7-489D-9A51-05F0FCA31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2775" y="2165117"/>
            <a:ext cx="6701651" cy="5747113"/>
          </a:xfrm>
          <a:prstGeom prst="rect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13"/>
          <p:cNvGrpSpPr/>
          <p:nvPr/>
        </p:nvGrpSpPr>
        <p:grpSpPr>
          <a:xfrm>
            <a:off x="1450816" y="3651869"/>
            <a:ext cx="2550580" cy="353635"/>
            <a:chOff x="0" y="0"/>
            <a:chExt cx="3400773" cy="471513"/>
          </a:xfrm>
        </p:grpSpPr>
        <p:cxnSp>
          <p:nvCxnSpPr>
            <p:cNvPr id="265" name="Google Shape;265;p13"/>
            <p:cNvCxnSpPr/>
            <p:nvPr/>
          </p:nvCxnSpPr>
          <p:spPr>
            <a:xfrm rot="10800000">
              <a:off x="210608" y="241376"/>
              <a:ext cx="2947472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6" name="Google Shape;266;p13"/>
            <p:cNvGrpSpPr/>
            <p:nvPr/>
          </p:nvGrpSpPr>
          <p:grpSpPr>
            <a:xfrm rot="5400000">
              <a:off x="0" y="26861"/>
              <a:ext cx="444652" cy="444652"/>
              <a:chOff x="0" y="0"/>
              <a:chExt cx="812800" cy="812800"/>
            </a:xfrm>
          </p:grpSpPr>
          <p:sp>
            <p:nvSpPr>
              <p:cNvPr id="267" name="Google Shape;26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" name="Google Shape;269;p13"/>
            <p:cNvGrpSpPr/>
            <p:nvPr/>
          </p:nvGrpSpPr>
          <p:grpSpPr>
            <a:xfrm rot="10800000">
              <a:off x="2956121" y="0"/>
              <a:ext cx="444652" cy="444652"/>
              <a:chOff x="0" y="0"/>
              <a:chExt cx="812800" cy="812800"/>
            </a:xfrm>
          </p:grpSpPr>
          <p:sp>
            <p:nvSpPr>
              <p:cNvPr id="270" name="Google Shape;27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2" name="Google Shape;272;p13"/>
          <p:cNvGrpSpPr/>
          <p:nvPr/>
        </p:nvGrpSpPr>
        <p:grpSpPr>
          <a:xfrm>
            <a:off x="14812943" y="3651869"/>
            <a:ext cx="2550580" cy="353635"/>
            <a:chOff x="0" y="0"/>
            <a:chExt cx="3400773" cy="471513"/>
          </a:xfrm>
        </p:grpSpPr>
        <p:cxnSp>
          <p:nvCxnSpPr>
            <p:cNvPr id="273" name="Google Shape;273;p13"/>
            <p:cNvCxnSpPr/>
            <p:nvPr/>
          </p:nvCxnSpPr>
          <p:spPr>
            <a:xfrm rot="10800000">
              <a:off x="210609" y="241376"/>
              <a:ext cx="2967713" cy="19529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74" name="Google Shape;274;p13"/>
            <p:cNvGrpSpPr/>
            <p:nvPr/>
          </p:nvGrpSpPr>
          <p:grpSpPr>
            <a:xfrm rot="5400000">
              <a:off x="0" y="26861"/>
              <a:ext cx="444652" cy="444652"/>
              <a:chOff x="0" y="0"/>
              <a:chExt cx="812800" cy="812800"/>
            </a:xfrm>
          </p:grpSpPr>
          <p:sp>
            <p:nvSpPr>
              <p:cNvPr id="275" name="Google Shape;27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13"/>
            <p:cNvGrpSpPr/>
            <p:nvPr/>
          </p:nvGrpSpPr>
          <p:grpSpPr>
            <a:xfrm rot="10800000">
              <a:off x="2956121" y="0"/>
              <a:ext cx="444652" cy="444652"/>
              <a:chOff x="0" y="0"/>
              <a:chExt cx="812800" cy="812800"/>
            </a:xfrm>
          </p:grpSpPr>
          <p:sp>
            <p:nvSpPr>
              <p:cNvPr id="278" name="Google Shape;27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0" name="Google Shape;280;p13"/>
          <p:cNvGrpSpPr/>
          <p:nvPr/>
        </p:nvGrpSpPr>
        <p:grpSpPr>
          <a:xfrm rot="5400000">
            <a:off x="-2002398" y="6622039"/>
            <a:ext cx="5247198" cy="359853"/>
            <a:chOff x="0" y="0"/>
            <a:chExt cx="6996264" cy="479804"/>
          </a:xfrm>
        </p:grpSpPr>
        <p:cxnSp>
          <p:nvCxnSpPr>
            <p:cNvPr id="281" name="Google Shape;281;p13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82" name="Google Shape;282;p13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283" name="Google Shape;28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3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286" name="Google Shape;28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" name="Google Shape;288;p13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289" name="Google Shape;28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1" name="Google Shape;291;p13"/>
          <p:cNvGrpSpPr/>
          <p:nvPr/>
        </p:nvGrpSpPr>
        <p:grpSpPr>
          <a:xfrm rot="5400000">
            <a:off x="15038732" y="6622039"/>
            <a:ext cx="5247198" cy="359853"/>
            <a:chOff x="0" y="0"/>
            <a:chExt cx="6996264" cy="479804"/>
          </a:xfrm>
        </p:grpSpPr>
        <p:cxnSp>
          <p:nvCxnSpPr>
            <p:cNvPr id="292" name="Google Shape;292;p13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93" name="Google Shape;293;p13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294" name="Google Shape;29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" name="Google Shape;296;p13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297" name="Google Shape;29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" name="Google Shape;299;p13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300" name="Google Shape;30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3" name="Google Shape;303;p13"/>
          <p:cNvSpPr txBox="1"/>
          <p:nvPr/>
        </p:nvSpPr>
        <p:spPr>
          <a:xfrm>
            <a:off x="1358709" y="5670475"/>
            <a:ext cx="15557326" cy="5761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Ubuntu" panose="020B0604020202020204" charset="0"/>
              </a:rPr>
              <a:t>Based in the article “Business Process Modelling Techniques with Examples” by </a:t>
            </a:r>
            <a:r>
              <a:rPr lang="en-US" sz="3200" dirty="0" err="1">
                <a:solidFill>
                  <a:schemeClr val="bg1"/>
                </a:solidFill>
                <a:latin typeface="Ubuntu" panose="020B0604020202020204" charset="0"/>
              </a:rPr>
              <a:t>Nishadha</a:t>
            </a:r>
            <a:r>
              <a:rPr lang="en-US" sz="3200" dirty="0">
                <a:solidFill>
                  <a:schemeClr val="bg1"/>
                </a:solidFill>
                <a:latin typeface="Ubuntu" panose="020B0604020202020204" charset="0"/>
              </a:rPr>
              <a:t> (2020), Data flow diagrams (DFD) </a:t>
            </a:r>
            <a:r>
              <a:rPr lang="en-US" sz="3200" b="1" dirty="0">
                <a:solidFill>
                  <a:srgbClr val="FF0000"/>
                </a:solidFill>
                <a:latin typeface="Ubuntu" panose="020B0604020202020204" charset="0"/>
              </a:rPr>
              <a:t>show the flow of data or information from one place to another</a:t>
            </a:r>
            <a:r>
              <a:rPr lang="en-US" sz="3200" dirty="0">
                <a:solidFill>
                  <a:srgbClr val="FF0000"/>
                </a:solidFill>
                <a:latin typeface="Ubuntu" panose="020B0604020202020204" charset="0"/>
              </a:rPr>
              <a:t>. </a:t>
            </a:r>
          </a:p>
          <a:p>
            <a: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3200" dirty="0">
              <a:solidFill>
                <a:schemeClr val="bg1"/>
              </a:solidFill>
              <a:latin typeface="Ubuntu" panose="020B0604020202020204" charset="0"/>
            </a:endParaRPr>
          </a:p>
          <a:p>
            <a:pPr marL="457200" marR="0" lvl="0" indent="-4572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Ubuntu" panose="020B0604020202020204" charset="0"/>
              </a:rPr>
              <a:t>DFDs describe the processes showing </a:t>
            </a:r>
            <a:r>
              <a:rPr lang="en-US" sz="3200" b="1" dirty="0">
                <a:solidFill>
                  <a:srgbClr val="FF0000"/>
                </a:solidFill>
                <a:latin typeface="Ubuntu" panose="020B0604020202020204" charset="0"/>
              </a:rPr>
              <a:t>how these processes link together </a:t>
            </a:r>
            <a:r>
              <a:rPr lang="en-US" sz="3200" dirty="0">
                <a:solidFill>
                  <a:schemeClr val="bg1"/>
                </a:solidFill>
                <a:latin typeface="Ubuntu" panose="020B0604020202020204" charset="0"/>
              </a:rPr>
              <a:t>through data stores and how the processes relate to the users and the outside world. 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bg1"/>
              </a:solidFill>
              <a:latin typeface="Ubuntu" panose="020B0604020202020204" charset="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bg1"/>
              </a:solidFill>
              <a:latin typeface="Ubuntu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D89DE-95EA-4726-977C-2AF6A79A6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735" y="300823"/>
            <a:ext cx="6050398" cy="5188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  <p:txBody>
          <a:bodyPr/>
          <a:lstStyle/>
          <a:p>
            <a:endParaRPr lang="en-PH"/>
          </a:p>
        </p:txBody>
      </p:sp>
      <p:cxnSp>
        <p:nvCxnSpPr>
          <p:cNvPr id="310" name="Google Shape;310;p14"/>
          <p:cNvCxnSpPr/>
          <p:nvPr/>
        </p:nvCxnSpPr>
        <p:spPr>
          <a:xfrm>
            <a:off x="801990" y="9209608"/>
            <a:ext cx="3253638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1" name="Google Shape;311;p14"/>
          <p:cNvGrpSpPr/>
          <p:nvPr/>
        </p:nvGrpSpPr>
        <p:grpSpPr>
          <a:xfrm rot="-5400000">
            <a:off x="690214" y="2954549"/>
            <a:ext cx="337852" cy="337852"/>
            <a:chOff x="0" y="0"/>
            <a:chExt cx="812800" cy="812800"/>
          </a:xfrm>
        </p:grpSpPr>
        <p:sp>
          <p:nvSpPr>
            <p:cNvPr id="312" name="Google Shape;312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14"/>
          <p:cNvGrpSpPr/>
          <p:nvPr/>
        </p:nvGrpSpPr>
        <p:grpSpPr>
          <a:xfrm rot="-5400000">
            <a:off x="690214" y="8983531"/>
            <a:ext cx="337852" cy="337852"/>
            <a:chOff x="0" y="0"/>
            <a:chExt cx="812800" cy="812800"/>
          </a:xfrm>
        </p:grpSpPr>
        <p:sp>
          <p:nvSpPr>
            <p:cNvPr id="315" name="Google Shape;315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17" name="Google Shape;317;p14"/>
          <p:cNvCxnSpPr/>
          <p:nvPr/>
        </p:nvCxnSpPr>
        <p:spPr>
          <a:xfrm>
            <a:off x="859140" y="2954549"/>
            <a:ext cx="0" cy="6111636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14"/>
          <p:cNvSpPr txBox="1"/>
          <p:nvPr/>
        </p:nvSpPr>
        <p:spPr>
          <a:xfrm>
            <a:off x="2305358" y="2515729"/>
            <a:ext cx="6908400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Four Main Elements of Data Flow Diagram</a:t>
            </a:r>
            <a:r>
              <a:rPr lang="en-US" sz="9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</a:t>
            </a:r>
            <a:endParaRPr dirty="0"/>
          </a:p>
        </p:txBody>
      </p:sp>
      <p:grpSp>
        <p:nvGrpSpPr>
          <p:cNvPr id="320" name="Google Shape;320;p14"/>
          <p:cNvGrpSpPr/>
          <p:nvPr/>
        </p:nvGrpSpPr>
        <p:grpSpPr>
          <a:xfrm rot="-5400000">
            <a:off x="4055628" y="9021631"/>
            <a:ext cx="337852" cy="337852"/>
            <a:chOff x="0" y="0"/>
            <a:chExt cx="812800" cy="812800"/>
          </a:xfrm>
        </p:grpSpPr>
        <p:sp>
          <p:nvSpPr>
            <p:cNvPr id="321" name="Google Shape;321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3" name="Google Shape;323;p14"/>
          <p:cNvPicPr preferRelativeResize="0"/>
          <p:nvPr/>
        </p:nvPicPr>
        <p:blipFill rotWithShape="1">
          <a:blip r:embed="rId4">
            <a:alphaModFix/>
          </a:blip>
          <a:srcRect l="3652" t="2371" r="3874" b="2371"/>
          <a:stretch/>
        </p:blipFill>
        <p:spPr>
          <a:xfrm>
            <a:off x="10491050" y="1117050"/>
            <a:ext cx="5805000" cy="8052900"/>
          </a:xfrm>
          <a:prstGeom prst="roundRect">
            <a:avLst>
              <a:gd name="adj" fmla="val 10207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  <p:txBody>
          <a:bodyPr/>
          <a:lstStyle/>
          <a:p>
            <a:endParaRPr lang="en-PH"/>
          </a:p>
        </p:txBody>
      </p:sp>
      <p:cxnSp>
        <p:nvCxnSpPr>
          <p:cNvPr id="310" name="Google Shape;310;p14"/>
          <p:cNvCxnSpPr/>
          <p:nvPr/>
        </p:nvCxnSpPr>
        <p:spPr>
          <a:xfrm>
            <a:off x="801990" y="9209608"/>
            <a:ext cx="3253638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1" name="Google Shape;311;p14"/>
          <p:cNvGrpSpPr/>
          <p:nvPr/>
        </p:nvGrpSpPr>
        <p:grpSpPr>
          <a:xfrm rot="-5400000">
            <a:off x="690214" y="2954549"/>
            <a:ext cx="337852" cy="337852"/>
            <a:chOff x="0" y="0"/>
            <a:chExt cx="812800" cy="812800"/>
          </a:xfrm>
        </p:grpSpPr>
        <p:sp>
          <p:nvSpPr>
            <p:cNvPr id="312" name="Google Shape;312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14"/>
          <p:cNvGrpSpPr/>
          <p:nvPr/>
        </p:nvGrpSpPr>
        <p:grpSpPr>
          <a:xfrm rot="-5400000">
            <a:off x="690214" y="8983531"/>
            <a:ext cx="337852" cy="337852"/>
            <a:chOff x="0" y="0"/>
            <a:chExt cx="812800" cy="812800"/>
          </a:xfrm>
        </p:grpSpPr>
        <p:sp>
          <p:nvSpPr>
            <p:cNvPr id="315" name="Google Shape;315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17" name="Google Shape;317;p14"/>
          <p:cNvCxnSpPr/>
          <p:nvPr/>
        </p:nvCxnSpPr>
        <p:spPr>
          <a:xfrm>
            <a:off x="859140" y="2954549"/>
            <a:ext cx="0" cy="6111636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20" name="Google Shape;320;p14"/>
          <p:cNvGrpSpPr/>
          <p:nvPr/>
        </p:nvGrpSpPr>
        <p:grpSpPr>
          <a:xfrm rot="-5400000">
            <a:off x="4055628" y="9021631"/>
            <a:ext cx="337852" cy="337852"/>
            <a:chOff x="0" y="0"/>
            <a:chExt cx="812800" cy="812800"/>
          </a:xfrm>
        </p:grpSpPr>
        <p:sp>
          <p:nvSpPr>
            <p:cNvPr id="321" name="Google Shape;321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9C5CB4E-1B72-4347-AD60-F99CB4645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434" y="1000414"/>
            <a:ext cx="7593938" cy="835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10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  <p:txBody>
          <a:bodyPr/>
          <a:lstStyle/>
          <a:p>
            <a:endParaRPr lang="en-PH"/>
          </a:p>
        </p:txBody>
      </p:sp>
      <p:sp>
        <p:nvSpPr>
          <p:cNvPr id="381" name="Google Shape;381;p16"/>
          <p:cNvSpPr txBox="1"/>
          <p:nvPr/>
        </p:nvSpPr>
        <p:spPr>
          <a:xfrm>
            <a:off x="3593417" y="3184447"/>
            <a:ext cx="737807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External Entity</a:t>
            </a:r>
            <a:endParaRPr dirty="0"/>
          </a:p>
        </p:txBody>
      </p:sp>
      <p:sp>
        <p:nvSpPr>
          <p:cNvPr id="382" name="Google Shape;382;p16"/>
          <p:cNvSpPr txBox="1"/>
          <p:nvPr/>
        </p:nvSpPr>
        <p:spPr>
          <a:xfrm>
            <a:off x="3353744" y="4724461"/>
            <a:ext cx="6628271" cy="384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FFFF00"/>
                </a:solidFill>
                <a:latin typeface="Ubuntu" panose="020B0604020202020204" charset="0"/>
              </a:rPr>
              <a:t>External Entity </a:t>
            </a:r>
            <a:r>
              <a:rPr lang="en-US" sz="3200" dirty="0">
                <a:solidFill>
                  <a:schemeClr val="bg1"/>
                </a:solidFill>
                <a:latin typeface="Ubuntu" panose="020B0604020202020204" charset="0"/>
              </a:rPr>
              <a:t>- known as </a:t>
            </a:r>
            <a:r>
              <a:rPr lang="en-US" sz="3200" dirty="0">
                <a:solidFill>
                  <a:srgbClr val="FF0000"/>
                </a:solidFill>
                <a:latin typeface="Ubuntu" panose="020B0604020202020204" charset="0"/>
              </a:rPr>
              <a:t>actors, sources and terminators</a:t>
            </a:r>
            <a:r>
              <a:rPr lang="en-US" sz="3200" dirty="0">
                <a:solidFill>
                  <a:schemeClr val="bg1"/>
                </a:solidFill>
                <a:latin typeface="Ubuntu" panose="020B0604020202020204" charset="0"/>
              </a:rPr>
              <a:t>, external entities produce and consume data that flows between the entity and the system being diagrammed.</a:t>
            </a:r>
            <a:endParaRPr sz="3200" dirty="0">
              <a:solidFill>
                <a:schemeClr val="bg1"/>
              </a:solidFill>
              <a:latin typeface="Ubuntu" panose="020B0604020202020204" charset="0"/>
            </a:endParaRPr>
          </a:p>
        </p:txBody>
      </p:sp>
      <p:cxnSp>
        <p:nvCxnSpPr>
          <p:cNvPr id="383" name="Google Shape;383;p16"/>
          <p:cNvCxnSpPr/>
          <p:nvPr/>
        </p:nvCxnSpPr>
        <p:spPr>
          <a:xfrm>
            <a:off x="574176" y="2739129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4" name="Google Shape;384;p16"/>
          <p:cNvGrpSpPr/>
          <p:nvPr/>
        </p:nvGrpSpPr>
        <p:grpSpPr>
          <a:xfrm>
            <a:off x="390010" y="9078969"/>
            <a:ext cx="337852" cy="337852"/>
            <a:chOff x="0" y="0"/>
            <a:chExt cx="812800" cy="812800"/>
          </a:xfrm>
        </p:grpSpPr>
        <p:sp>
          <p:nvSpPr>
            <p:cNvPr id="385" name="Google Shape;38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16"/>
          <p:cNvGrpSpPr/>
          <p:nvPr/>
        </p:nvGrpSpPr>
        <p:grpSpPr>
          <a:xfrm>
            <a:off x="401440" y="7785021"/>
            <a:ext cx="337852" cy="337852"/>
            <a:chOff x="0" y="0"/>
            <a:chExt cx="812800" cy="812800"/>
          </a:xfrm>
        </p:grpSpPr>
        <p:sp>
          <p:nvSpPr>
            <p:cNvPr id="388" name="Google Shape;388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16"/>
          <p:cNvGrpSpPr/>
          <p:nvPr/>
        </p:nvGrpSpPr>
        <p:grpSpPr>
          <a:xfrm>
            <a:off x="424300" y="2467960"/>
            <a:ext cx="337852" cy="337852"/>
            <a:chOff x="0" y="0"/>
            <a:chExt cx="812800" cy="812800"/>
          </a:xfrm>
        </p:grpSpPr>
        <p:sp>
          <p:nvSpPr>
            <p:cNvPr id="391" name="Google Shape;391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3" name="Google Shape;393;p16"/>
          <p:cNvCxnSpPr/>
          <p:nvPr/>
        </p:nvCxnSpPr>
        <p:spPr>
          <a:xfrm rot="10800000">
            <a:off x="570366" y="9301162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4" name="Google Shape;394;p16"/>
          <p:cNvGrpSpPr/>
          <p:nvPr/>
        </p:nvGrpSpPr>
        <p:grpSpPr>
          <a:xfrm>
            <a:off x="6876387" y="9132236"/>
            <a:ext cx="337852" cy="337852"/>
            <a:chOff x="0" y="0"/>
            <a:chExt cx="812800" cy="812800"/>
          </a:xfrm>
        </p:grpSpPr>
        <p:sp>
          <p:nvSpPr>
            <p:cNvPr id="395" name="Google Shape;39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p16"/>
          <p:cNvGrpSpPr/>
          <p:nvPr/>
        </p:nvGrpSpPr>
        <p:grpSpPr>
          <a:xfrm>
            <a:off x="1629190" y="2985425"/>
            <a:ext cx="1762592" cy="2074016"/>
            <a:chOff x="0" y="-137703"/>
            <a:chExt cx="2350123" cy="2765356"/>
          </a:xfrm>
        </p:grpSpPr>
        <p:grpSp>
          <p:nvGrpSpPr>
            <p:cNvPr id="398" name="Google Shape;398;p16"/>
            <p:cNvGrpSpPr/>
            <p:nvPr/>
          </p:nvGrpSpPr>
          <p:grpSpPr>
            <a:xfrm>
              <a:off x="0" y="-137703"/>
              <a:ext cx="2350123" cy="2487826"/>
              <a:chOff x="0" y="-47625"/>
              <a:chExt cx="812800" cy="860425"/>
            </a:xfrm>
          </p:grpSpPr>
          <p:sp>
            <p:nvSpPr>
              <p:cNvPr id="399" name="Google Shape;39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224010" y="0"/>
                    </a:moveTo>
                    <a:lnTo>
                      <a:pt x="588790" y="0"/>
                    </a:lnTo>
                    <a:cubicBezTo>
                      <a:pt x="648201" y="0"/>
                      <a:pt x="705179" y="23601"/>
                      <a:pt x="747189" y="65611"/>
                    </a:cubicBezTo>
                    <a:cubicBezTo>
                      <a:pt x="789199" y="107621"/>
                      <a:pt x="812800" y="164599"/>
                      <a:pt x="812800" y="224010"/>
                    </a:cubicBezTo>
                    <a:lnTo>
                      <a:pt x="812800" y="588790"/>
                    </a:lnTo>
                    <a:cubicBezTo>
                      <a:pt x="812800" y="648201"/>
                      <a:pt x="789199" y="705179"/>
                      <a:pt x="747189" y="747189"/>
                    </a:cubicBezTo>
                    <a:cubicBezTo>
                      <a:pt x="705179" y="789199"/>
                      <a:pt x="648201" y="812800"/>
                      <a:pt x="588790" y="812800"/>
                    </a:cubicBezTo>
                    <a:lnTo>
                      <a:pt x="224010" y="812800"/>
                    </a:lnTo>
                    <a:cubicBezTo>
                      <a:pt x="164599" y="812800"/>
                      <a:pt x="107621" y="789199"/>
                      <a:pt x="65611" y="747189"/>
                    </a:cubicBezTo>
                    <a:cubicBezTo>
                      <a:pt x="23601" y="705179"/>
                      <a:pt x="0" y="648201"/>
                      <a:pt x="0" y="588790"/>
                    </a:cubicBezTo>
                    <a:lnTo>
                      <a:pt x="0" y="224010"/>
                    </a:lnTo>
                    <a:cubicBezTo>
                      <a:pt x="0" y="164599"/>
                      <a:pt x="23601" y="107621"/>
                      <a:pt x="65611" y="65611"/>
                    </a:cubicBezTo>
                    <a:cubicBezTo>
                      <a:pt x="107621" y="23601"/>
                      <a:pt x="164599" y="0"/>
                      <a:pt x="22401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" name="Google Shape;401;p16"/>
            <p:cNvSpPr txBox="1"/>
            <p:nvPr/>
          </p:nvSpPr>
          <p:spPr>
            <a:xfrm>
              <a:off x="885149" y="105766"/>
              <a:ext cx="579824" cy="2521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79" dirty="0">
                  <a:solidFill>
                    <a:srgbClr val="FFFFFF"/>
                  </a:solidFill>
                  <a:latin typeface="Cuprum"/>
                  <a:sym typeface="Cuprum"/>
                </a:rPr>
                <a:t>1</a:t>
              </a:r>
              <a:endParaRPr lang="en-US" dirty="0"/>
            </a:p>
          </p:txBody>
        </p:sp>
      </p:grpSp>
      <p:grpSp>
        <p:nvGrpSpPr>
          <p:cNvPr id="402" name="Google Shape;402;p16"/>
          <p:cNvGrpSpPr/>
          <p:nvPr/>
        </p:nvGrpSpPr>
        <p:grpSpPr>
          <a:xfrm rot="5400000">
            <a:off x="10991935" y="179337"/>
            <a:ext cx="6818662" cy="7015545"/>
            <a:chOff x="0" y="0"/>
            <a:chExt cx="9091550" cy="9354060"/>
          </a:xfrm>
        </p:grpSpPr>
        <p:cxnSp>
          <p:nvCxnSpPr>
            <p:cNvPr id="403" name="Google Shape;403;p16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4" name="Google Shape;404;p16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405" name="Google Shape;40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7" name="Google Shape;407;p16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8" name="Google Shape;408;p16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409" name="Google Shape;40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16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412" name="Google Shape;41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16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415" name="Google Shape;41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" name="Google Shape;417;p16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418" name="Google Shape;41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" name="Google Shape;420;p16"/>
          <p:cNvGrpSpPr/>
          <p:nvPr/>
        </p:nvGrpSpPr>
        <p:grpSpPr>
          <a:xfrm>
            <a:off x="1629190" y="277778"/>
            <a:ext cx="5247198" cy="359853"/>
            <a:chOff x="0" y="0"/>
            <a:chExt cx="6996264" cy="479804"/>
          </a:xfrm>
        </p:grpSpPr>
        <p:cxnSp>
          <p:nvCxnSpPr>
            <p:cNvPr id="421" name="Google Shape;421;p16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22" name="Google Shape;422;p16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423" name="Google Shape;42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" name="Google Shape;425;p1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426" name="Google Shape;42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16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1" name="Google Shape;431;p16"/>
          <p:cNvGrpSpPr/>
          <p:nvPr/>
        </p:nvGrpSpPr>
        <p:grpSpPr>
          <a:xfrm>
            <a:off x="11549829" y="9056968"/>
            <a:ext cx="5247198" cy="359853"/>
            <a:chOff x="0" y="0"/>
            <a:chExt cx="6996264" cy="479804"/>
          </a:xfrm>
        </p:grpSpPr>
        <p:cxnSp>
          <p:nvCxnSpPr>
            <p:cNvPr id="432" name="Google Shape;432;p16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33" name="Google Shape;433;p16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434" name="Google Shape;43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1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437" name="Google Shape;43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6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440" name="Google Shape;4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5" name="Google Shape;382;p16">
            <a:extLst>
              <a:ext uri="{FF2B5EF4-FFF2-40B4-BE49-F238E27FC236}">
                <a16:creationId xmlns:a16="http://schemas.microsoft.com/office/drawing/2014/main" id="{BFFB83F5-0B18-43E8-A046-A18BA0B69344}"/>
              </a:ext>
            </a:extLst>
          </p:cNvPr>
          <p:cNvSpPr txBox="1"/>
          <p:nvPr/>
        </p:nvSpPr>
        <p:spPr>
          <a:xfrm>
            <a:off x="10893493" y="6364371"/>
            <a:ext cx="5805880" cy="176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4400" b="1" dirty="0">
                <a:solidFill>
                  <a:srgbClr val="FF0000"/>
                </a:solidFill>
                <a:latin typeface="Ubuntu" panose="020B0604020202020204" charset="0"/>
              </a:rPr>
              <a:t>(Where data comes from or goes to)</a:t>
            </a:r>
            <a:endParaRPr sz="4400" dirty="0">
              <a:solidFill>
                <a:srgbClr val="FF0000"/>
              </a:solidFill>
              <a:latin typeface="Ubuntu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700B2-9326-41FA-B1AC-51E7E7294C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645"/>
          <a:stretch/>
        </p:blipFill>
        <p:spPr>
          <a:xfrm>
            <a:off x="10278971" y="3417131"/>
            <a:ext cx="7270862" cy="233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61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E1715F-5596-4C54-A4A9-9D2BC475F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55" y="1905982"/>
            <a:ext cx="12183289" cy="64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4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  <p:txBody>
          <a:bodyPr/>
          <a:lstStyle/>
          <a:p>
            <a:endParaRPr lang="en-PH"/>
          </a:p>
        </p:txBody>
      </p:sp>
      <p:sp>
        <p:nvSpPr>
          <p:cNvPr id="381" name="Google Shape;381;p16"/>
          <p:cNvSpPr txBox="1"/>
          <p:nvPr/>
        </p:nvSpPr>
        <p:spPr>
          <a:xfrm>
            <a:off x="3593418" y="3184447"/>
            <a:ext cx="4991588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PROCESS</a:t>
            </a:r>
            <a:endParaRPr dirty="0"/>
          </a:p>
        </p:txBody>
      </p:sp>
      <p:sp>
        <p:nvSpPr>
          <p:cNvPr id="382" name="Google Shape;382;p16"/>
          <p:cNvSpPr txBox="1"/>
          <p:nvPr/>
        </p:nvSpPr>
        <p:spPr>
          <a:xfrm>
            <a:off x="3353744" y="4724461"/>
            <a:ext cx="6628271" cy="384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FFFF00"/>
                </a:solidFill>
                <a:latin typeface="Ubuntu" panose="020B0604020202020204" charset="0"/>
              </a:rPr>
              <a:t>Process –</a:t>
            </a:r>
            <a:r>
              <a:rPr lang="en-US" sz="3200" dirty="0">
                <a:solidFill>
                  <a:schemeClr val="bg1"/>
                </a:solidFill>
                <a:latin typeface="Ubuntu" panose="020B0604020202020204" charset="0"/>
              </a:rPr>
              <a:t> it is an </a:t>
            </a:r>
            <a:r>
              <a:rPr lang="en-US" sz="3200" dirty="0">
                <a:solidFill>
                  <a:srgbClr val="FF0000"/>
                </a:solidFill>
                <a:latin typeface="Ubuntu" panose="020B0604020202020204" charset="0"/>
              </a:rPr>
              <a:t>activity that changes or transforms data flows</a:t>
            </a:r>
            <a:r>
              <a:rPr lang="en-US" sz="3200" dirty="0">
                <a:solidFill>
                  <a:schemeClr val="bg1"/>
                </a:solidFill>
                <a:latin typeface="Ubuntu" panose="020B0604020202020204" charset="0"/>
              </a:rPr>
              <a:t>. Since they transform incoming data to outgoing data, all processes must have inputs and outputs on a DFD.</a:t>
            </a:r>
            <a:endParaRPr sz="3200" dirty="0">
              <a:solidFill>
                <a:schemeClr val="bg1"/>
              </a:solidFill>
              <a:latin typeface="Ubuntu" panose="020B0604020202020204" charset="0"/>
            </a:endParaRPr>
          </a:p>
        </p:txBody>
      </p:sp>
      <p:cxnSp>
        <p:nvCxnSpPr>
          <p:cNvPr id="383" name="Google Shape;383;p16"/>
          <p:cNvCxnSpPr/>
          <p:nvPr/>
        </p:nvCxnSpPr>
        <p:spPr>
          <a:xfrm>
            <a:off x="574176" y="2739129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4" name="Google Shape;384;p16"/>
          <p:cNvGrpSpPr/>
          <p:nvPr/>
        </p:nvGrpSpPr>
        <p:grpSpPr>
          <a:xfrm>
            <a:off x="390010" y="9078969"/>
            <a:ext cx="337852" cy="337852"/>
            <a:chOff x="0" y="0"/>
            <a:chExt cx="812800" cy="812800"/>
          </a:xfrm>
        </p:grpSpPr>
        <p:sp>
          <p:nvSpPr>
            <p:cNvPr id="385" name="Google Shape;38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16"/>
          <p:cNvGrpSpPr/>
          <p:nvPr/>
        </p:nvGrpSpPr>
        <p:grpSpPr>
          <a:xfrm>
            <a:off x="401440" y="7785021"/>
            <a:ext cx="337852" cy="337852"/>
            <a:chOff x="0" y="0"/>
            <a:chExt cx="812800" cy="812800"/>
          </a:xfrm>
        </p:grpSpPr>
        <p:sp>
          <p:nvSpPr>
            <p:cNvPr id="388" name="Google Shape;388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16"/>
          <p:cNvGrpSpPr/>
          <p:nvPr/>
        </p:nvGrpSpPr>
        <p:grpSpPr>
          <a:xfrm>
            <a:off x="424300" y="2467960"/>
            <a:ext cx="337852" cy="337852"/>
            <a:chOff x="0" y="0"/>
            <a:chExt cx="812800" cy="812800"/>
          </a:xfrm>
        </p:grpSpPr>
        <p:sp>
          <p:nvSpPr>
            <p:cNvPr id="391" name="Google Shape;391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3" name="Google Shape;393;p16"/>
          <p:cNvCxnSpPr/>
          <p:nvPr/>
        </p:nvCxnSpPr>
        <p:spPr>
          <a:xfrm rot="10800000">
            <a:off x="570366" y="9301162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4" name="Google Shape;394;p16"/>
          <p:cNvGrpSpPr/>
          <p:nvPr/>
        </p:nvGrpSpPr>
        <p:grpSpPr>
          <a:xfrm>
            <a:off x="6876387" y="9132236"/>
            <a:ext cx="337852" cy="337852"/>
            <a:chOff x="0" y="0"/>
            <a:chExt cx="812800" cy="812800"/>
          </a:xfrm>
        </p:grpSpPr>
        <p:sp>
          <p:nvSpPr>
            <p:cNvPr id="395" name="Google Shape;39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p16"/>
          <p:cNvGrpSpPr/>
          <p:nvPr/>
        </p:nvGrpSpPr>
        <p:grpSpPr>
          <a:xfrm>
            <a:off x="1629190" y="2985425"/>
            <a:ext cx="1762592" cy="2074016"/>
            <a:chOff x="0" y="-137703"/>
            <a:chExt cx="2350123" cy="2765356"/>
          </a:xfrm>
        </p:grpSpPr>
        <p:grpSp>
          <p:nvGrpSpPr>
            <p:cNvPr id="398" name="Google Shape;398;p16"/>
            <p:cNvGrpSpPr/>
            <p:nvPr/>
          </p:nvGrpSpPr>
          <p:grpSpPr>
            <a:xfrm>
              <a:off x="0" y="-137703"/>
              <a:ext cx="2350123" cy="2487826"/>
              <a:chOff x="0" y="-47625"/>
              <a:chExt cx="812800" cy="860425"/>
            </a:xfrm>
          </p:grpSpPr>
          <p:sp>
            <p:nvSpPr>
              <p:cNvPr id="399" name="Google Shape;39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224010" y="0"/>
                    </a:moveTo>
                    <a:lnTo>
                      <a:pt x="588790" y="0"/>
                    </a:lnTo>
                    <a:cubicBezTo>
                      <a:pt x="648201" y="0"/>
                      <a:pt x="705179" y="23601"/>
                      <a:pt x="747189" y="65611"/>
                    </a:cubicBezTo>
                    <a:cubicBezTo>
                      <a:pt x="789199" y="107621"/>
                      <a:pt x="812800" y="164599"/>
                      <a:pt x="812800" y="224010"/>
                    </a:cubicBezTo>
                    <a:lnTo>
                      <a:pt x="812800" y="588790"/>
                    </a:lnTo>
                    <a:cubicBezTo>
                      <a:pt x="812800" y="648201"/>
                      <a:pt x="789199" y="705179"/>
                      <a:pt x="747189" y="747189"/>
                    </a:cubicBezTo>
                    <a:cubicBezTo>
                      <a:pt x="705179" y="789199"/>
                      <a:pt x="648201" y="812800"/>
                      <a:pt x="588790" y="812800"/>
                    </a:cubicBezTo>
                    <a:lnTo>
                      <a:pt x="224010" y="812800"/>
                    </a:lnTo>
                    <a:cubicBezTo>
                      <a:pt x="164599" y="812800"/>
                      <a:pt x="107621" y="789199"/>
                      <a:pt x="65611" y="747189"/>
                    </a:cubicBezTo>
                    <a:cubicBezTo>
                      <a:pt x="23601" y="705179"/>
                      <a:pt x="0" y="648201"/>
                      <a:pt x="0" y="588790"/>
                    </a:cubicBezTo>
                    <a:lnTo>
                      <a:pt x="0" y="224010"/>
                    </a:lnTo>
                    <a:cubicBezTo>
                      <a:pt x="0" y="164599"/>
                      <a:pt x="23601" y="107621"/>
                      <a:pt x="65611" y="65611"/>
                    </a:cubicBezTo>
                    <a:cubicBezTo>
                      <a:pt x="107621" y="23601"/>
                      <a:pt x="164599" y="0"/>
                      <a:pt x="22401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" name="Google Shape;401;p16"/>
            <p:cNvSpPr txBox="1"/>
            <p:nvPr/>
          </p:nvSpPr>
          <p:spPr>
            <a:xfrm>
              <a:off x="885149" y="105766"/>
              <a:ext cx="579824" cy="2521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79" dirty="0">
                  <a:solidFill>
                    <a:srgbClr val="FFFFFF"/>
                  </a:solidFill>
                  <a:latin typeface="Cuprum"/>
                  <a:sym typeface="Cuprum"/>
                </a:rPr>
                <a:t>2</a:t>
              </a:r>
              <a:endParaRPr lang="en-US" dirty="0"/>
            </a:p>
          </p:txBody>
        </p:sp>
      </p:grpSp>
      <p:grpSp>
        <p:nvGrpSpPr>
          <p:cNvPr id="402" name="Google Shape;402;p16"/>
          <p:cNvGrpSpPr/>
          <p:nvPr/>
        </p:nvGrpSpPr>
        <p:grpSpPr>
          <a:xfrm rot="5400000">
            <a:off x="10991935" y="179337"/>
            <a:ext cx="6818662" cy="7015545"/>
            <a:chOff x="0" y="0"/>
            <a:chExt cx="9091550" cy="9354060"/>
          </a:xfrm>
        </p:grpSpPr>
        <p:cxnSp>
          <p:nvCxnSpPr>
            <p:cNvPr id="403" name="Google Shape;403;p16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4" name="Google Shape;404;p16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405" name="Google Shape;40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7" name="Google Shape;407;p16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8" name="Google Shape;408;p16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409" name="Google Shape;40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16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412" name="Google Shape;41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16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415" name="Google Shape;41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" name="Google Shape;417;p16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418" name="Google Shape;41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" name="Google Shape;420;p16"/>
          <p:cNvGrpSpPr/>
          <p:nvPr/>
        </p:nvGrpSpPr>
        <p:grpSpPr>
          <a:xfrm>
            <a:off x="1629190" y="277778"/>
            <a:ext cx="5247198" cy="359853"/>
            <a:chOff x="0" y="0"/>
            <a:chExt cx="6996264" cy="479804"/>
          </a:xfrm>
        </p:grpSpPr>
        <p:cxnSp>
          <p:nvCxnSpPr>
            <p:cNvPr id="421" name="Google Shape;421;p16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22" name="Google Shape;422;p16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423" name="Google Shape;42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" name="Google Shape;425;p1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426" name="Google Shape;42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16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1" name="Google Shape;431;p16"/>
          <p:cNvGrpSpPr/>
          <p:nvPr/>
        </p:nvGrpSpPr>
        <p:grpSpPr>
          <a:xfrm>
            <a:off x="11549829" y="9056968"/>
            <a:ext cx="5247198" cy="359853"/>
            <a:chOff x="0" y="0"/>
            <a:chExt cx="6996264" cy="479804"/>
          </a:xfrm>
        </p:grpSpPr>
        <p:cxnSp>
          <p:nvCxnSpPr>
            <p:cNvPr id="432" name="Google Shape;432;p16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33" name="Google Shape;433;p16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434" name="Google Shape;43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1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437" name="Google Shape;43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6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440" name="Google Shape;4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5" name="Google Shape;382;p16">
            <a:extLst>
              <a:ext uri="{FF2B5EF4-FFF2-40B4-BE49-F238E27FC236}">
                <a16:creationId xmlns:a16="http://schemas.microsoft.com/office/drawing/2014/main" id="{FA026951-4BDA-4B6A-9B32-F06AC695CEDE}"/>
              </a:ext>
            </a:extLst>
          </p:cNvPr>
          <p:cNvSpPr txBox="1"/>
          <p:nvPr/>
        </p:nvSpPr>
        <p:spPr>
          <a:xfrm>
            <a:off x="10893493" y="6364371"/>
            <a:ext cx="5805880" cy="1760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4400" b="1" dirty="0">
                <a:solidFill>
                  <a:srgbClr val="FF0000"/>
                </a:solidFill>
                <a:latin typeface="Ubuntu" panose="020B0604020202020204" charset="0"/>
              </a:rPr>
              <a:t>(What the system does)</a:t>
            </a:r>
            <a:endParaRPr sz="4400" dirty="0">
              <a:solidFill>
                <a:srgbClr val="FF0000"/>
              </a:solidFill>
              <a:latin typeface="Ubuntu" panose="020B0604020202020204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504F749B-9BD4-47EF-BEB9-54ABDCAD1F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77" b="23523"/>
          <a:stretch/>
        </p:blipFill>
        <p:spPr>
          <a:xfrm>
            <a:off x="9358123" y="3777759"/>
            <a:ext cx="7969247" cy="264209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F1060F9-FBCC-458D-943A-2EC483B64B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278"/>
          <a:stretch/>
        </p:blipFill>
        <p:spPr>
          <a:xfrm>
            <a:off x="9358122" y="3420704"/>
            <a:ext cx="7969245" cy="5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2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94C525-CF37-46C7-9D73-1E69E069B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500" y="1864938"/>
            <a:ext cx="11449898" cy="655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46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 IT Software Pitch Deck">
  <a:themeElements>
    <a:clrScheme name="Office">
      <a:dk1>
        <a:srgbClr val="083572"/>
      </a:dk1>
      <a:lt1>
        <a:srgbClr val="FFFFFF"/>
      </a:lt1>
      <a:dk2>
        <a:srgbClr val="004AAD"/>
      </a:dk2>
      <a:lt2>
        <a:srgbClr val="5271FF"/>
      </a:lt2>
      <a:accent1>
        <a:srgbClr val="083572"/>
      </a:accent1>
      <a:accent2>
        <a:srgbClr val="888888"/>
      </a:accent2>
      <a:accent3>
        <a:srgbClr val="083572"/>
      </a:accent3>
      <a:accent4>
        <a:srgbClr val="5271FF"/>
      </a:accent4>
      <a:accent5>
        <a:srgbClr val="FFFFFF"/>
      </a:accent5>
      <a:accent6>
        <a:srgbClr val="083572"/>
      </a:accent6>
      <a:hlink>
        <a:srgbClr val="004AA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310</Words>
  <Application>Microsoft Office PowerPoint</Application>
  <PresentationFormat>Custom</PresentationFormat>
  <Paragraphs>32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Podkova</vt:lpstr>
      <vt:lpstr>Cuprum</vt:lpstr>
      <vt:lpstr>Arial</vt:lpstr>
      <vt:lpstr>Comic Sans MS</vt:lpstr>
      <vt:lpstr>Wingdings</vt:lpstr>
      <vt:lpstr>Ubuntu</vt:lpstr>
      <vt:lpstr>Calibri</vt:lpstr>
      <vt:lpstr> IT Software Pitch Deck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0</vt:lpstr>
      <vt:lpstr>LEVEL 1</vt:lpstr>
      <vt:lpstr>LEVEL 2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Princess Yabut</cp:lastModifiedBy>
  <cp:revision>23</cp:revision>
  <dcterms:modified xsi:type="dcterms:W3CDTF">2023-10-25T06:38:26Z</dcterms:modified>
</cp:coreProperties>
</file>